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6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6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2.wmf" ContentType="image/x-wmf"/>
  <Override PartName="/ppt/media/image1.png" ContentType="image/png"/>
  <Override PartName="/ppt/media/image304.wmf" ContentType="image/x-wmf"/>
  <Override PartName="/ppt/media/image75.wmf" ContentType="image/x-wmf"/>
  <Override PartName="/ppt/media/image9.wmf" ContentType="image/x-wmf"/>
  <Override PartName="/ppt/media/image80.wmf" ContentType="image/x-wmf"/>
  <Override PartName="/ppt/media/image2.png" ContentType="image/png"/>
  <Override PartName="/ppt/media/image14.wmf" ContentType="image/x-wmf"/>
  <Override PartName="/ppt/media/image310.wmf" ContentType="image/x-wmf"/>
  <Override PartName="/ppt/media/image81.wmf" ContentType="image/x-wmf"/>
  <Override PartName="/ppt/media/image3.png" ContentType="image/png"/>
  <Override PartName="/ppt/media/image70.wmf" ContentType="image/x-wmf"/>
  <Override PartName="/ppt/media/image4.wmf" ContentType="image/x-wmf"/>
  <Override PartName="/ppt/media/image300.wmf" ContentType="image/x-wmf"/>
  <Override PartName="/ppt/media/image71.wmf" ContentType="image/x-wmf"/>
  <Override PartName="/ppt/media/image5.wmf" ContentType="image/x-wmf"/>
  <Override PartName="/ppt/media/image301.wmf" ContentType="image/x-wmf"/>
  <Override PartName="/ppt/media/image72.wmf" ContentType="image/x-wmf"/>
  <Override PartName="/ppt/media/image6.wmf" ContentType="image/x-wmf"/>
  <Override PartName="/ppt/media/image19.wmf" ContentType="image/x-wmf"/>
  <Override PartName="/ppt/media/image315.wmf" ContentType="image/x-wmf"/>
  <Override PartName="/ppt/media/image86.wmf" ContentType="image/x-wmf"/>
  <Override PartName="/ppt/media/image8.png" ContentType="image/png"/>
  <Override PartName="/ppt/media/image302.wmf" ContentType="image/x-wmf"/>
  <Override PartName="/ppt/media/image73.wmf" ContentType="image/x-wmf"/>
  <Override PartName="/ppt/media/image7.wmf" ContentType="image/x-wmf"/>
  <Override PartName="/ppt/media/image10.wmf" ContentType="image/x-wmf"/>
  <Override PartName="/ppt/media/image11.wmf" ContentType="image/x-wmf"/>
  <Override PartName="/ppt/media/image13.png" ContentType="image/png"/>
  <Override PartName="/ppt/media/image25.wmf" ContentType="image/x-wmf"/>
  <Override PartName="/ppt/media/image15.wmf" ContentType="image/x-wmf"/>
  <Override PartName="/ppt/media/image16.wmf" ContentType="image/x-wmf"/>
  <Override PartName="/ppt/media/image17.wmf" ContentType="image/x-wmf"/>
  <Override PartName="/ppt/media/image18.wmf" ContentType="image/x-wmf"/>
  <Override PartName="/ppt/media/image20.wmf" ContentType="image/x-wmf"/>
  <Override PartName="/ppt/media/image21.wmf" ContentType="image/x-wmf"/>
  <Override PartName="/ppt/media/image22.wmf" ContentType="image/x-wmf"/>
  <Override PartName="/ppt/media/image23.wmf" ContentType="image/x-wmf"/>
  <Override PartName="/ppt/media/image24.wmf" ContentType="image/x-wmf"/>
  <Override PartName="/ppt/media/image26.wmf" ContentType="image/x-wmf"/>
  <Override PartName="/ppt/media/image27.wmf" ContentType="image/x-wmf"/>
  <Override PartName="/ppt/media/image100.wmf" ContentType="image/x-wmf"/>
  <Override PartName="/ppt/media/image28.wmf" ContentType="image/x-wmf"/>
  <Override PartName="/ppt/media/image101.wmf" ContentType="image/x-wmf"/>
  <Override PartName="/ppt/media/image29.wmf" ContentType="image/x-wmf"/>
  <Override PartName="/ppt/media/image30.wmf" ContentType="image/x-wmf"/>
  <Override PartName="/ppt/media/image31.wmf" ContentType="image/x-wmf"/>
  <Override PartName="/ppt/media/image40.jpeg" ContentType="image/jpeg"/>
  <Override PartName="/ppt/media/image32.wmf" ContentType="image/x-wmf"/>
  <Override PartName="/ppt/media/image33.wmf" ContentType="image/x-wmf"/>
  <Override PartName="/ppt/media/image34.wmf" ContentType="image/x-wmf"/>
  <Override PartName="/ppt/media/image35.wmf" ContentType="image/x-wmf"/>
  <Override PartName="/ppt/media/image36.wmf" ContentType="image/x-wmf"/>
  <Override PartName="/ppt/media/image37.wmf" ContentType="image/x-wmf"/>
  <Override PartName="/ppt/media/image110.wmf" ContentType="image/x-wmf"/>
  <Override PartName="/ppt/media/image38.wmf" ContentType="image/x-wmf"/>
  <Override PartName="/ppt/media/image111.wmf" ContentType="image/x-wmf"/>
  <Override PartName="/ppt/media/image39.wmf" ContentType="image/x-wmf"/>
  <Override PartName="/ppt/media/image41.wmf" ContentType="image/x-wmf"/>
  <Override PartName="/ppt/media/image52.wmf" ContentType="image/x-wmf"/>
  <Override PartName="/ppt/media/image42.jpeg" ContentType="image/jpeg"/>
  <Override PartName="/ppt/media/image43.wmf" ContentType="image/x-wmf"/>
  <Override PartName="/ppt/media/image44.wmf" ContentType="image/x-wmf"/>
  <Override PartName="/ppt/media/image45.wmf" ContentType="image/x-wmf"/>
  <Override PartName="/ppt/media/image46.wmf" ContentType="image/x-wmf"/>
  <Override PartName="/ppt/media/image47.wmf" ContentType="image/x-wmf"/>
  <Override PartName="/ppt/media/image120.wmf" ContentType="image/x-wmf"/>
  <Override PartName="/ppt/media/image48.wmf" ContentType="image/x-wmf"/>
  <Override PartName="/ppt/media/image121.wmf" ContentType="image/x-wmf"/>
  <Override PartName="/ppt/media/image49.wmf" ContentType="image/x-wmf"/>
  <Override PartName="/ppt/media/image50.wmf" ContentType="image/x-wmf"/>
  <Override PartName="/ppt/media/image51.wmf" ContentType="image/x-wmf"/>
  <Override PartName="/ppt/media/image53.wmf" ContentType="image/x-wmf"/>
  <Override PartName="/ppt/media/image54.wmf" ContentType="image/x-wmf"/>
  <Override PartName="/ppt/media/image55.wmf" ContentType="image/x-wmf"/>
  <Override PartName="/ppt/media/image56.wmf" ContentType="image/x-wmf"/>
  <Override PartName="/ppt/media/image57.wmf" ContentType="image/x-wmf"/>
  <Override PartName="/ppt/media/image130.wmf" ContentType="image/x-wmf"/>
  <Override PartName="/ppt/media/image58.wmf" ContentType="image/x-wmf"/>
  <Override PartName="/ppt/media/image131.wmf" ContentType="image/x-wmf"/>
  <Override PartName="/ppt/media/image59.wmf" ContentType="image/x-wmf"/>
  <Override PartName="/ppt/media/image60.wmf" ContentType="image/x-wmf"/>
  <Override PartName="/ppt/media/image61.wmf" ContentType="image/x-wmf"/>
  <Override PartName="/ppt/media/image62.wmf" ContentType="image/x-wmf"/>
  <Override PartName="/ppt/media/image63.wmf" ContentType="image/x-wmf"/>
  <Override PartName="/ppt/media/image64.wmf" ContentType="image/x-wmf"/>
  <Override PartName="/ppt/media/image65.wmf" ContentType="image/x-wmf"/>
  <Override PartName="/ppt/media/image66.wmf" ContentType="image/x-wmf"/>
  <Override PartName="/ppt/media/image67.wmf" ContentType="image/x-wmf"/>
  <Override PartName="/ppt/media/image140.wmf" ContentType="image/x-wmf"/>
  <Override PartName="/ppt/media/image68.wmf" ContentType="image/x-wmf"/>
  <Override PartName="/ppt/media/image141.wmf" ContentType="image/x-wmf"/>
  <Override PartName="/ppt/media/image69.wmf" ContentType="image/x-wmf"/>
  <Override PartName="/ppt/media/image303.wmf" ContentType="image/x-wmf"/>
  <Override PartName="/ppt/media/image74.wmf" ContentType="image/x-wmf"/>
  <Override PartName="/ppt/media/image305.wmf" ContentType="image/x-wmf"/>
  <Override PartName="/ppt/media/image76.wmf" ContentType="image/x-wmf"/>
  <Override PartName="/ppt/media/image306.wmf" ContentType="image/x-wmf"/>
  <Override PartName="/ppt/media/image77.wmf" ContentType="image/x-wmf"/>
  <Override PartName="/ppt/media/image307.wmf" ContentType="image/x-wmf"/>
  <Override PartName="/ppt/media/image150.wmf" ContentType="image/x-wmf"/>
  <Override PartName="/ppt/media/image78.wmf" ContentType="image/x-wmf"/>
  <Override PartName="/ppt/media/image308.wmf" ContentType="image/x-wmf"/>
  <Override PartName="/ppt/media/image151.wmf" ContentType="image/x-wmf"/>
  <Override PartName="/ppt/media/image79.wmf" ContentType="image/x-wmf"/>
  <Override PartName="/ppt/media/image311.wmf" ContentType="image/x-wmf"/>
  <Override PartName="/ppt/media/image82.wmf" ContentType="image/x-wmf"/>
  <Override PartName="/ppt/media/image312.wmf" ContentType="image/x-wmf"/>
  <Override PartName="/ppt/media/image83.wmf" ContentType="image/x-wmf"/>
  <Override PartName="/ppt/media/image313.wmf" ContentType="image/x-wmf"/>
  <Override PartName="/ppt/media/image84.wmf" ContentType="image/x-wmf"/>
  <Override PartName="/ppt/media/image314.wmf" ContentType="image/x-wmf"/>
  <Override PartName="/ppt/media/image85.wmf" ContentType="image/x-wmf"/>
  <Override PartName="/ppt/media/image316.wmf" ContentType="image/x-wmf"/>
  <Override PartName="/ppt/media/image87.wmf" ContentType="image/x-wmf"/>
  <Override PartName="/ppt/media/image317.wmf" ContentType="image/x-wmf"/>
  <Override PartName="/ppt/media/image160.wmf" ContentType="image/x-wmf"/>
  <Override PartName="/ppt/media/image88.wmf" ContentType="image/x-wmf"/>
  <Override PartName="/ppt/media/image318.wmf" ContentType="image/x-wmf"/>
  <Override PartName="/ppt/media/image161.wmf" ContentType="image/x-wmf"/>
  <Override PartName="/ppt/media/image89.wmf" ContentType="image/x-wmf"/>
  <Override PartName="/ppt/media/image90.wmf" ContentType="image/x-wmf"/>
  <Override PartName="/ppt/media/image91.wmf" ContentType="image/x-wmf"/>
  <Override PartName="/ppt/media/image92.wmf" ContentType="image/x-wmf"/>
  <Override PartName="/ppt/media/image93.wmf" ContentType="image/x-wmf"/>
  <Override PartName="/ppt/media/image94.wmf" ContentType="image/x-wmf"/>
  <Override PartName="/ppt/media/image95.wmf" ContentType="image/x-wmf"/>
  <Override PartName="/ppt/media/image96.wmf" ContentType="image/x-wmf"/>
  <Override PartName="/ppt/media/image97.wmf" ContentType="image/x-wmf"/>
  <Override PartName="/ppt/media/image170.wmf" ContentType="image/x-wmf"/>
  <Override PartName="/ppt/media/image98.wmf" ContentType="image/x-wmf"/>
  <Override PartName="/ppt/media/image171.wmf" ContentType="image/x-wmf"/>
  <Override PartName="/ppt/media/image99.wmf" ContentType="image/x-wmf"/>
  <Override PartName="/ppt/media/image102.wmf" ContentType="image/x-wmf"/>
  <Override PartName="/ppt/media/image103.wmf" ContentType="image/x-wmf"/>
  <Override PartName="/ppt/media/image104.wmf" ContentType="image/x-wmf"/>
  <Override PartName="/ppt/media/image105.wmf" ContentType="image/x-wmf"/>
  <Override PartName="/ppt/media/image106.wmf" ContentType="image/x-wmf"/>
  <Override PartName="/ppt/media/image107.wmf" ContentType="image/x-wmf"/>
  <Override PartName="/ppt/media/image108.wmf" ContentType="image/x-wmf"/>
  <Override PartName="/ppt/media/image109.wmf" ContentType="image/x-wmf"/>
  <Override PartName="/ppt/media/image112.wmf" ContentType="image/x-wmf"/>
  <Override PartName="/ppt/media/image113.wmf" ContentType="image/x-wmf"/>
  <Override PartName="/ppt/media/image114.wmf" ContentType="image/x-wmf"/>
  <Override PartName="/ppt/media/image115.wmf" ContentType="image/x-wmf"/>
  <Override PartName="/ppt/media/image116.wmf" ContentType="image/x-wmf"/>
  <Override PartName="/ppt/media/image117.wmf" ContentType="image/x-wmf"/>
  <Override PartName="/ppt/media/image118.wmf" ContentType="image/x-wmf"/>
  <Override PartName="/ppt/media/image119.wmf" ContentType="image/x-wmf"/>
  <Override PartName="/ppt/media/image122.wmf" ContentType="image/x-wmf"/>
  <Override PartName="/ppt/media/image123.wmf" ContentType="image/x-wmf"/>
  <Override PartName="/ppt/media/image124.wmf" ContentType="image/x-wmf"/>
  <Override PartName="/ppt/media/image125.wmf" ContentType="image/x-wmf"/>
  <Override PartName="/ppt/media/image126.wmf" ContentType="image/x-wmf"/>
  <Override PartName="/ppt/media/image127.wmf" ContentType="image/x-wmf"/>
  <Override PartName="/ppt/media/image128.wmf" ContentType="image/x-wmf"/>
  <Override PartName="/ppt/media/image129.wmf" ContentType="image/x-wmf"/>
  <Override PartName="/ppt/media/image132.wmf" ContentType="image/x-wmf"/>
  <Override PartName="/ppt/media/image133.wmf" ContentType="image/x-wmf"/>
  <Override PartName="/ppt/media/image134.wmf" ContentType="image/x-wmf"/>
  <Override PartName="/ppt/media/image135.wmf" ContentType="image/x-wmf"/>
  <Override PartName="/ppt/media/image136.wmf" ContentType="image/x-wmf"/>
  <Override PartName="/ppt/media/image137.wmf" ContentType="image/x-wmf"/>
  <Override PartName="/ppt/media/image138.wmf" ContentType="image/x-wmf"/>
  <Override PartName="/ppt/media/image139.wmf" ContentType="image/x-wmf"/>
  <Override PartName="/ppt/media/image142.wmf" ContentType="image/x-wmf"/>
  <Override PartName="/ppt/media/image143.wmf" ContentType="image/x-wmf"/>
  <Override PartName="/ppt/media/image144.wmf" ContentType="image/x-wmf"/>
  <Override PartName="/ppt/media/image145.wmf" ContentType="image/x-wmf"/>
  <Override PartName="/ppt/media/image146.wmf" ContentType="image/x-wmf"/>
  <Override PartName="/ppt/media/image147.wmf" ContentType="image/x-wmf"/>
  <Override PartName="/ppt/media/image148.wmf" ContentType="image/x-wmf"/>
  <Override PartName="/ppt/media/image149.wmf" ContentType="image/x-wmf"/>
  <Override PartName="/ppt/media/image309.wmf" ContentType="image/x-wmf"/>
  <Override PartName="/ppt/media/image152.wmf" ContentType="image/x-wmf"/>
  <Override PartName="/ppt/media/image153.wmf" ContentType="image/x-wmf"/>
  <Override PartName="/ppt/media/image154.wmf" ContentType="image/x-wmf"/>
  <Override PartName="/ppt/media/image155.wmf" ContentType="image/x-wmf"/>
  <Override PartName="/ppt/media/image156.wmf" ContentType="image/x-wmf"/>
  <Override PartName="/ppt/media/image157.wmf" ContentType="image/x-wmf"/>
  <Override PartName="/ppt/media/image158.wmf" ContentType="image/x-wmf"/>
  <Override PartName="/ppt/media/image159.wmf" ContentType="image/x-wmf"/>
  <Override PartName="/ppt/media/image319.wmf" ContentType="image/x-wmf"/>
  <Override PartName="/ppt/media/image162.wmf" ContentType="image/x-wmf"/>
  <Override PartName="/ppt/media/image163.wmf" ContentType="image/x-wmf"/>
  <Override PartName="/ppt/media/image164.wmf" ContentType="image/x-wmf"/>
  <Override PartName="/ppt/media/image165.wmf" ContentType="image/x-wmf"/>
  <Override PartName="/ppt/media/image166.wmf" ContentType="image/x-wmf"/>
  <Override PartName="/ppt/media/image167.wmf" ContentType="image/x-wmf"/>
  <Override PartName="/ppt/media/image168.wmf" ContentType="image/x-wmf"/>
  <Override PartName="/ppt/media/image169.wmf" ContentType="image/x-wmf"/>
  <Override PartName="/ppt/media/image172.wmf" ContentType="image/x-wmf"/>
  <Override PartName="/ppt/media/image173.wmf" ContentType="image/x-wmf"/>
  <Override PartName="/ppt/media/image174.wmf" ContentType="image/x-wmf"/>
  <Override PartName="/ppt/media/image175.wmf" ContentType="image/x-wmf"/>
  <Override PartName="/ppt/media/image176.wmf" ContentType="image/x-wmf"/>
  <Override PartName="/ppt/media/image177.wmf" ContentType="image/x-wmf"/>
  <Override PartName="/ppt/media/image178.wmf" ContentType="image/x-wmf"/>
  <Override PartName="/ppt/media/image179.wmf" ContentType="image/x-wmf"/>
  <Override PartName="/ppt/media/image180.wmf" ContentType="image/x-wmf"/>
  <Override PartName="/ppt/media/image181.wmf" ContentType="image/x-wmf"/>
  <Override PartName="/ppt/media/image182.wmf" ContentType="image/x-wmf"/>
  <Override PartName="/ppt/media/image183.wmf" ContentType="image/x-wmf"/>
  <Override PartName="/ppt/media/image184.wmf" ContentType="image/x-wmf"/>
  <Override PartName="/ppt/media/image185.wmf" ContentType="image/x-wmf"/>
  <Override PartName="/ppt/media/image186.wmf" ContentType="image/x-wmf"/>
  <Override PartName="/ppt/media/image187.wmf" ContentType="image/x-wmf"/>
  <Override PartName="/ppt/media/image188.wmf" ContentType="image/x-wmf"/>
  <Override PartName="/ppt/media/image189.wmf" ContentType="image/x-wmf"/>
  <Override PartName="/ppt/media/image190.wmf" ContentType="image/x-wmf"/>
  <Override PartName="/ppt/media/image191.wmf" ContentType="image/x-wmf"/>
  <Override PartName="/ppt/media/image192.wmf" ContentType="image/x-wmf"/>
  <Override PartName="/ppt/media/image193.wmf" ContentType="image/x-wmf"/>
  <Override PartName="/ppt/media/image194.wmf" ContentType="image/x-wmf"/>
  <Override PartName="/ppt/media/image195.wmf" ContentType="image/x-wmf"/>
  <Override PartName="/ppt/media/image196.wmf" ContentType="image/x-wmf"/>
  <Override PartName="/ppt/media/image197.wmf" ContentType="image/x-wmf"/>
  <Override PartName="/ppt/media/image198.wmf" ContentType="image/x-wmf"/>
  <Override PartName="/ppt/media/image199.wmf" ContentType="image/x-wmf"/>
  <Override PartName="/ppt/media/image200.wmf" ContentType="image/x-wmf"/>
  <Override PartName="/ppt/media/image201.wmf" ContentType="image/x-wmf"/>
  <Override PartName="/ppt/media/image202.wmf" ContentType="image/x-wmf"/>
  <Override PartName="/ppt/media/image203.wmf" ContentType="image/x-wmf"/>
  <Override PartName="/ppt/media/image204.wmf" ContentType="image/x-wmf"/>
  <Override PartName="/ppt/media/image205.wmf" ContentType="image/x-wmf"/>
  <Override PartName="/ppt/media/image206.wmf" ContentType="image/x-wmf"/>
  <Override PartName="/ppt/media/image207.wmf" ContentType="image/x-wmf"/>
  <Override PartName="/ppt/media/image208.wmf" ContentType="image/x-wmf"/>
  <Override PartName="/ppt/media/image209.wmf" ContentType="image/x-wmf"/>
  <Override PartName="/ppt/media/image210.wmf" ContentType="image/x-wmf"/>
  <Override PartName="/ppt/media/image211.wmf" ContentType="image/x-wmf"/>
  <Override PartName="/ppt/media/image212.wmf" ContentType="image/x-wmf"/>
  <Override PartName="/ppt/media/image213.wmf" ContentType="image/x-wmf"/>
  <Override PartName="/ppt/media/image214.wmf" ContentType="image/x-wmf"/>
  <Override PartName="/ppt/media/image215.wmf" ContentType="image/x-wmf"/>
  <Override PartName="/ppt/media/image216.wmf" ContentType="image/x-wmf"/>
  <Override PartName="/ppt/media/image217.wmf" ContentType="image/x-wmf"/>
  <Override PartName="/ppt/media/image218.wmf" ContentType="image/x-wmf"/>
  <Override PartName="/ppt/media/image219.wmf" ContentType="image/x-wmf"/>
  <Override PartName="/ppt/media/image220.wmf" ContentType="image/x-wmf"/>
  <Override PartName="/ppt/media/image221.wmf" ContentType="image/x-wmf"/>
  <Override PartName="/ppt/media/image222.wmf" ContentType="image/x-wmf"/>
  <Override PartName="/ppt/media/image223.wmf" ContentType="image/x-wmf"/>
  <Override PartName="/ppt/media/image224.wmf" ContentType="image/x-wmf"/>
  <Override PartName="/ppt/media/image225.wmf" ContentType="image/x-wmf"/>
  <Override PartName="/ppt/media/image226.wmf" ContentType="image/x-wmf"/>
  <Override PartName="/ppt/media/image227.wmf" ContentType="image/x-wmf"/>
  <Override PartName="/ppt/media/image228.wmf" ContentType="image/x-wmf"/>
  <Override PartName="/ppt/media/image229.wmf" ContentType="image/x-wmf"/>
  <Override PartName="/ppt/media/image230.wmf" ContentType="image/x-wmf"/>
  <Override PartName="/ppt/media/image231.wmf" ContentType="image/x-wmf"/>
  <Override PartName="/ppt/media/image232.wmf" ContentType="image/x-wmf"/>
  <Override PartName="/ppt/media/image233.wmf" ContentType="image/x-wmf"/>
  <Override PartName="/ppt/media/image234.wmf" ContentType="image/x-wmf"/>
  <Override PartName="/ppt/media/image235.wmf" ContentType="image/x-wmf"/>
  <Override PartName="/ppt/media/image236.wmf" ContentType="image/x-wmf"/>
  <Override PartName="/ppt/media/image237.wmf" ContentType="image/x-wmf"/>
  <Override PartName="/ppt/media/image238.wmf" ContentType="image/x-wmf"/>
  <Override PartName="/ppt/media/image239.wmf" ContentType="image/x-wmf"/>
  <Override PartName="/ppt/media/image240.wmf" ContentType="image/x-wmf"/>
  <Override PartName="/ppt/media/image241.wmf" ContentType="image/x-wmf"/>
  <Override PartName="/ppt/media/image242.wmf" ContentType="image/x-wmf"/>
  <Override PartName="/ppt/media/image243.wmf" ContentType="image/x-wmf"/>
  <Override PartName="/ppt/media/image244.wmf" ContentType="image/x-wmf"/>
  <Override PartName="/ppt/media/image245.wmf" ContentType="image/x-wmf"/>
  <Override PartName="/ppt/media/image246.wmf" ContentType="image/x-wmf"/>
  <Override PartName="/ppt/media/image247.wmf" ContentType="image/x-wmf"/>
  <Override PartName="/ppt/media/image248.wmf" ContentType="image/x-wmf"/>
  <Override PartName="/ppt/media/image249.wmf" ContentType="image/x-wmf"/>
  <Override PartName="/ppt/media/image250.wmf" ContentType="image/x-wmf"/>
  <Override PartName="/ppt/media/image251.wmf" ContentType="image/x-wmf"/>
  <Override PartName="/ppt/media/image252.wmf" ContentType="image/x-wmf"/>
  <Override PartName="/ppt/media/image253.wmf" ContentType="image/x-wmf"/>
  <Override PartName="/ppt/media/image254.wmf" ContentType="image/x-wmf"/>
  <Override PartName="/ppt/media/image255.wmf" ContentType="image/x-wmf"/>
  <Override PartName="/ppt/media/image256.wmf" ContentType="image/x-wmf"/>
  <Override PartName="/ppt/media/image257.wmf" ContentType="image/x-wmf"/>
  <Override PartName="/ppt/media/image258.wmf" ContentType="image/x-wmf"/>
  <Override PartName="/ppt/media/image259.wmf" ContentType="image/x-wmf"/>
  <Override PartName="/ppt/media/image260.wmf" ContentType="image/x-wmf"/>
  <Override PartName="/ppt/media/image261.wmf" ContentType="image/x-wmf"/>
  <Override PartName="/ppt/media/image262.wmf" ContentType="image/x-wmf"/>
  <Override PartName="/ppt/media/image263.wmf" ContentType="image/x-wmf"/>
  <Override PartName="/ppt/media/image264.wmf" ContentType="image/x-wmf"/>
  <Override PartName="/ppt/media/image265.wmf" ContentType="image/x-wmf"/>
  <Override PartName="/ppt/media/image266.wmf" ContentType="image/x-wmf"/>
  <Override PartName="/ppt/media/image267.wmf" ContentType="image/x-wmf"/>
  <Override PartName="/ppt/media/image268.wmf" ContentType="image/x-wmf"/>
  <Override PartName="/ppt/media/image269.wmf" ContentType="image/x-wmf"/>
  <Override PartName="/ppt/media/image270.wmf" ContentType="image/x-wmf"/>
  <Override PartName="/ppt/media/image271.wmf" ContentType="image/x-wmf"/>
  <Override PartName="/ppt/media/image272.wmf" ContentType="image/x-wmf"/>
  <Override PartName="/ppt/media/image273.wmf" ContentType="image/x-wmf"/>
  <Override PartName="/ppt/media/image274.wmf" ContentType="image/x-wmf"/>
  <Override PartName="/ppt/media/image275.wmf" ContentType="image/x-wmf"/>
  <Override PartName="/ppt/media/image276.wmf" ContentType="image/x-wmf"/>
  <Override PartName="/ppt/media/image277.wmf" ContentType="image/x-wmf"/>
  <Override PartName="/ppt/media/image278.wmf" ContentType="image/x-wmf"/>
  <Override PartName="/ppt/media/image279.wmf" ContentType="image/x-wmf"/>
  <Override PartName="/ppt/media/image280.wmf" ContentType="image/x-wmf"/>
  <Override PartName="/ppt/media/image281.wmf" ContentType="image/x-wmf"/>
  <Override PartName="/ppt/media/image282.wmf" ContentType="image/x-wmf"/>
  <Override PartName="/ppt/media/image283.wmf" ContentType="image/x-wmf"/>
  <Override PartName="/ppt/media/image284.wmf" ContentType="image/x-wmf"/>
  <Override PartName="/ppt/media/image285.wmf" ContentType="image/x-wmf"/>
  <Override PartName="/ppt/media/image286.wmf" ContentType="image/x-wmf"/>
  <Override PartName="/ppt/media/image287.wmf" ContentType="image/x-wmf"/>
  <Override PartName="/ppt/media/image288.wmf" ContentType="image/x-wmf"/>
  <Override PartName="/ppt/media/image289.wmf" ContentType="image/x-wmf"/>
  <Override PartName="/ppt/media/image290.wmf" ContentType="image/x-wmf"/>
  <Override PartName="/ppt/media/image291.wmf" ContentType="image/x-wmf"/>
  <Override PartName="/ppt/media/image292.wmf" ContentType="image/x-wmf"/>
  <Override PartName="/ppt/media/image293.wmf" ContentType="image/x-wmf"/>
  <Override PartName="/ppt/media/image294.wmf" ContentType="image/x-wmf"/>
  <Override PartName="/ppt/media/image295.wmf" ContentType="image/x-wmf"/>
  <Override PartName="/ppt/media/image296.wmf" ContentType="image/x-wmf"/>
  <Override PartName="/ppt/media/image297.wmf" ContentType="image/x-wmf"/>
  <Override PartName="/ppt/media/image298.wmf" ContentType="image/x-wmf"/>
  <Override PartName="/ppt/media/image299.wmf" ContentType="image/x-wmf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2000" spc="-1" strike="noStrike">
                <a:latin typeface="Arial"/>
              </a:rPr>
              <a:t>Click to edit the notes format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nl-NL" sz="1400" spc="-1" strike="noStrike">
                <a:latin typeface="Times New Roman"/>
              </a:rPr>
              <a:t> 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nl-NL" sz="1400" spc="-1" strike="noStrike">
                <a:latin typeface="Times New Roman"/>
              </a:rPr>
              <a:t> 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nl-NL" sz="1400" spc="-1" strike="noStrike">
                <a:latin typeface="Times New Roman"/>
              </a:rPr>
              <a:t> </a:t>
            </a:r>
            <a:endParaRPr b="0" lang="nl-NL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FC293CD-6254-4E03-AB1E-54AC551CC1B1}" type="slidenum">
              <a:rPr b="0" lang="nl-NL" sz="1400" spc="-1" strike="noStrike">
                <a:latin typeface="Times New Roman"/>
              </a:rPr>
              <a:t>1</a:t>
            </a:fld>
            <a:endParaRPr b="0" lang="nl-NL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96F198F-3673-43F8-BBD8-8CA728B4447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7D7ABD-62DE-4F0F-B383-351DCFC9A6B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A957D4-BB54-4ACF-80E9-5E954BC60E9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961D54-8D27-4E4C-884E-84806B036C1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6F1A61F-BA03-4D16-A39F-BAE30776130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8D2015-E6D5-4EA1-AEF4-2506295DC7B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5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98C9BC-C307-4724-938A-AA9799A63C0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AB4447-ADF4-4348-B6C8-6E64E846BBD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E35E43B-A17B-4419-90E8-024C8842DF7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D85172-742C-4713-A679-504BF9EB92B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740AEB-0D5D-4C96-8FB4-88AA270DF14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C372E0B-8E4C-4C5F-A532-4D81B451393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D2BF4B-E847-40A4-A782-537E2FC4A21E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3297CE-4133-4331-89AD-FB00607BC69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BC45857-D52E-4DA9-9682-C97AF6CABD5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10C2A68-0EF6-4F45-B697-ACE7C2C6475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05EA71-906E-45EA-95F2-3BB77C14763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7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5511CA2-ECD6-4944-8D93-28B90FD1ECB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1F8C252-5CD9-4F7B-A1EE-84B93256D49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D34FC5-44E3-4772-83C7-29960F65681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D387B9A-22F3-49E7-A39E-542297E9081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157CF2-ED7B-4C27-A97A-9E29BBE8371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6DD4E4-032D-4A45-A7D1-00058AE25A0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85EED0-19A7-4765-8A25-FEA2D5B9DEA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848397-40F1-4BB1-9473-F27913C8682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F746D06-EC7F-4833-8ED7-29C4D788D78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63EBFD-A6C9-4649-BCD8-34964D482E6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680C378-8C83-4857-8592-D17F7362BBC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9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00F2B85-11C3-4A2E-B89D-027C3085F92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7EF50E7-4103-4E3B-B2EE-E6234E55829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58C13CC-AD11-4386-B416-149498DDA12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A51C6D0-59C5-4942-96CC-1D6B74D58F4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3C69BA-FC5D-497F-BC31-4A9CEE250783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90DA0C-C211-47B0-848A-1392EEB8260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24D46C6-C61F-46F0-9442-D27D6C00C30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4E4603-240C-448C-9993-B83E4EEEC4A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CDC1B5-F5F5-45C7-9793-C6DADDC6B4B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EC316F-5A3B-42D2-9C8C-3E12F8EAA32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320C76-886E-4A3E-8FE2-9E00679AAD45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1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FD562E-0730-429D-8E4B-F52D98E16ED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921F7F4-C031-497D-A007-CAAA0FE72B4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C4EEA5-2EB7-464D-BE52-EF987D5B5C9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2B1664-0D87-4A1A-9101-E356E46B7C8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AB9703-D9EC-4B13-A3B5-4DF39204756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8E1698-0A9C-404E-A38A-872AD5A6FD2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2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407E98-7A76-49B5-A1EE-5E2A9C4B555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2F508E9-E911-4302-954A-F36ACC3243E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2DDC24A-9431-4841-93E7-C272957F0A9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450821-3F24-471B-88AD-033CE778F0C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89E49ED-F250-4B65-8348-FB87BE7D5A2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059C48F-9FA1-4083-95AB-A67A342761F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BEFEA35-B97D-4ED2-B82B-56A0102A7FD8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6A18C3D-3289-4CD9-AE9F-AED8C45D39C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30774E-8B71-499D-89B4-28CC4968BAFF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10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B85A1E-59A9-4DD0-97E1-A7F6E467E46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BB5CFBB-60ED-472D-8802-DA87F4522DD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86474E9-20EA-46E6-8562-75272DC066A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nl-NL" sz="2000" spc="-1" strike="noStrike">
              <a:latin typeface="Arial"/>
            </a:endParaRPr>
          </a:p>
        </p:txBody>
      </p:sp>
      <p:sp>
        <p:nvSpPr>
          <p:cNvPr id="9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805BBA-4CEC-4A44-9254-28FC7CA3180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nl-NL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Myriad Pro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Myriad Pro"/>
              </a:rPr>
              <a:t>Образец текста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pc="-1" strike="noStrike">
                <a:solidFill>
                  <a:srgbClr val="000000"/>
                </a:solidFill>
                <a:latin typeface="Myriad Pro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latin typeface="Myriad Pro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Myriad Pro"/>
              </a:rPr>
              <a:t>Третий уровень</a:t>
            </a:r>
            <a:endParaRPr b="0" lang="ru-RU" sz="2400" spc="-1" strike="noStrike">
              <a:solidFill>
                <a:srgbClr val="000000"/>
              </a:solidFill>
              <a:latin typeface="Myriad Pro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Myriad Pro"/>
              </a:rPr>
              <a:t>Четвертый уровень</a:t>
            </a:r>
            <a:endParaRPr b="0" lang="ru-RU" sz="2000" spc="-1" strike="noStrike">
              <a:solidFill>
                <a:srgbClr val="000000"/>
              </a:solidFill>
              <a:latin typeface="Myriad Pro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pc="-1" strike="noStrike">
                <a:solidFill>
                  <a:srgbClr val="000000"/>
                </a:solidFill>
                <a:latin typeface="Myriad Pro"/>
              </a:rPr>
              <a:t>Пятый уровень</a:t>
            </a:r>
            <a:endParaRPr b="0" lang="ru-RU" sz="20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EC3877B-F445-410D-B1B1-456B57B3F41D}" type="datetime">
              <a:rPr b="0" lang="nl-NL" sz="1200" spc="-1" strike="noStrike">
                <a:solidFill>
                  <a:srgbClr val="8b8b8b"/>
                </a:solidFill>
                <a:latin typeface="Myriad Pro"/>
              </a:rPr>
              <a:t>2-06-21</a:t>
            </a:fld>
            <a:endParaRPr b="0" lang="nl-NL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nl-NL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AC6BB2C-9D57-41BD-8B21-0F59EFD4FF12}" type="slidenum">
              <a:rPr b="0" lang="nl-NL" sz="1200" spc="-1" strike="noStrike">
                <a:solidFill>
                  <a:srgbClr val="8b8b8b"/>
                </a:solidFill>
                <a:latin typeface="Myriad Pro"/>
              </a:rPr>
              <a:t>&lt;number&gt;</a:t>
            </a:fld>
            <a:endParaRPr b="0" lang="nl-NL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5" Type="http://schemas.openxmlformats.org/officeDocument/2006/relationships/image" Target="../media/image33.wmf"/><Relationship Id="rId6" Type="http://schemas.openxmlformats.org/officeDocument/2006/relationships/image" Target="../media/image34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wmf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6" Type="http://schemas.openxmlformats.org/officeDocument/2006/relationships/image" Target="../media/image48.wmf"/><Relationship Id="rId7" Type="http://schemas.openxmlformats.org/officeDocument/2006/relationships/image" Target="../media/image49.wmf"/><Relationship Id="rId8" Type="http://schemas.openxmlformats.org/officeDocument/2006/relationships/image" Target="../media/image50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6" Type="http://schemas.openxmlformats.org/officeDocument/2006/relationships/image" Target="../media/image56.wmf"/><Relationship Id="rId7" Type="http://schemas.openxmlformats.org/officeDocument/2006/relationships/image" Target="../media/image57.wmf"/><Relationship Id="rId8" Type="http://schemas.openxmlformats.org/officeDocument/2006/relationships/image" Target="../media/image58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wmf"/><Relationship Id="rId3" Type="http://schemas.openxmlformats.org/officeDocument/2006/relationships/image" Target="../media/image61.wmf"/><Relationship Id="rId4" Type="http://schemas.openxmlformats.org/officeDocument/2006/relationships/image" Target="../media/image62.wmf"/><Relationship Id="rId5" Type="http://schemas.openxmlformats.org/officeDocument/2006/relationships/image" Target="../media/image63.wmf"/><Relationship Id="rId6" Type="http://schemas.openxmlformats.org/officeDocument/2006/relationships/image" Target="../media/image64.wmf"/><Relationship Id="rId7" Type="http://schemas.openxmlformats.org/officeDocument/2006/relationships/image" Target="../media/image65.wmf"/><Relationship Id="rId8" Type="http://schemas.openxmlformats.org/officeDocument/2006/relationships/image" Target="../media/image66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8" Type="http://schemas.openxmlformats.org/officeDocument/2006/relationships/image" Target="../media/image74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5.wmf"/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5" Type="http://schemas.openxmlformats.org/officeDocument/2006/relationships/image" Target="../media/image83.wmf"/><Relationship Id="rId6" Type="http://schemas.openxmlformats.org/officeDocument/2006/relationships/image" Target="../media/image84.wmf"/><Relationship Id="rId7" Type="http://schemas.openxmlformats.org/officeDocument/2006/relationships/image" Target="../media/image85.wmf"/><Relationship Id="rId8" Type="http://schemas.openxmlformats.org/officeDocument/2006/relationships/image" Target="../media/image86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5" Type="http://schemas.openxmlformats.org/officeDocument/2006/relationships/image" Target="../media/image91.wmf"/><Relationship Id="rId6" Type="http://schemas.openxmlformats.org/officeDocument/2006/relationships/image" Target="../media/image92.wmf"/><Relationship Id="rId7" Type="http://schemas.openxmlformats.org/officeDocument/2006/relationships/image" Target="../media/image93.wmf"/><Relationship Id="rId8" Type="http://schemas.openxmlformats.org/officeDocument/2006/relationships/image" Target="../media/image94.wmf"/><Relationship Id="rId9" Type="http://schemas.openxmlformats.org/officeDocument/2006/relationships/image" Target="../media/image95.wmf"/><Relationship Id="rId10" Type="http://schemas.openxmlformats.org/officeDocument/2006/relationships/image" Target="../media/image96.wmf"/><Relationship Id="rId11" Type="http://schemas.openxmlformats.org/officeDocument/2006/relationships/image" Target="../media/image97.wmf"/><Relationship Id="rId12" Type="http://schemas.openxmlformats.org/officeDocument/2006/relationships/image" Target="../media/image98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Relationship Id="rId3" Type="http://schemas.openxmlformats.org/officeDocument/2006/relationships/image" Target="../media/image101.wmf"/><Relationship Id="rId4" Type="http://schemas.openxmlformats.org/officeDocument/2006/relationships/image" Target="../media/image102.wmf"/><Relationship Id="rId5" Type="http://schemas.openxmlformats.org/officeDocument/2006/relationships/image" Target="../media/image103.wmf"/><Relationship Id="rId6" Type="http://schemas.openxmlformats.org/officeDocument/2006/relationships/image" Target="../media/image104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image" Target="../media/image109.wmf"/><Relationship Id="rId6" Type="http://schemas.openxmlformats.org/officeDocument/2006/relationships/image" Target="../media/image110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image" Target="../media/image112.wmf"/><Relationship Id="rId3" Type="http://schemas.openxmlformats.org/officeDocument/2006/relationships/image" Target="../media/image113.wmf"/><Relationship Id="rId4" Type="http://schemas.openxmlformats.org/officeDocument/2006/relationships/image" Target="../media/image114.wmf"/><Relationship Id="rId5" Type="http://schemas.openxmlformats.org/officeDocument/2006/relationships/image" Target="../media/image115.wmf"/><Relationship Id="rId6" Type="http://schemas.openxmlformats.org/officeDocument/2006/relationships/image" Target="../media/image116.wmf"/><Relationship Id="rId7" Type="http://schemas.openxmlformats.org/officeDocument/2006/relationships/image" Target="../media/image117.wmf"/><Relationship Id="rId8" Type="http://schemas.openxmlformats.org/officeDocument/2006/relationships/image" Target="../media/image118.wmf"/><Relationship Id="rId9" Type="http://schemas.openxmlformats.org/officeDocument/2006/relationships/image" Target="../media/image119.wmf"/><Relationship Id="rId10" Type="http://schemas.openxmlformats.org/officeDocument/2006/relationships/image" Target="../media/image120.wmf"/><Relationship Id="rId11" Type="http://schemas.openxmlformats.org/officeDocument/2006/relationships/image" Target="../media/image121.wmf"/><Relationship Id="rId12" Type="http://schemas.openxmlformats.org/officeDocument/2006/relationships/image" Target="../media/image122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image" Target="../media/image124.wmf"/><Relationship Id="rId3" Type="http://schemas.openxmlformats.org/officeDocument/2006/relationships/image" Target="../media/image125.wmf"/><Relationship Id="rId4" Type="http://schemas.openxmlformats.org/officeDocument/2006/relationships/image" Target="../media/image126.wmf"/><Relationship Id="rId5" Type="http://schemas.openxmlformats.org/officeDocument/2006/relationships/image" Target="../media/image127.wmf"/><Relationship Id="rId6" Type="http://schemas.openxmlformats.org/officeDocument/2006/relationships/image" Target="../media/image128.wmf"/><Relationship Id="rId7" Type="http://schemas.openxmlformats.org/officeDocument/2006/relationships/image" Target="../media/image129.wmf"/><Relationship Id="rId8" Type="http://schemas.openxmlformats.org/officeDocument/2006/relationships/image" Target="../media/image130.wmf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1.wmf"/><Relationship Id="rId2" Type="http://schemas.openxmlformats.org/officeDocument/2006/relationships/image" Target="../media/image132.wmf"/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5" Type="http://schemas.openxmlformats.org/officeDocument/2006/relationships/image" Target="../media/image135.wmf"/><Relationship Id="rId6" Type="http://schemas.openxmlformats.org/officeDocument/2006/relationships/image" Target="../media/image136.wmf"/><Relationship Id="rId7" Type="http://schemas.openxmlformats.org/officeDocument/2006/relationships/image" Target="../media/image137.wmf"/><Relationship Id="rId8" Type="http://schemas.openxmlformats.org/officeDocument/2006/relationships/image" Target="../media/image138.wmf"/><Relationship Id="rId9" Type="http://schemas.openxmlformats.org/officeDocument/2006/relationships/image" Target="../media/image139.wmf"/><Relationship Id="rId10" Type="http://schemas.openxmlformats.org/officeDocument/2006/relationships/image" Target="../media/image140.wmf"/><Relationship Id="rId11" Type="http://schemas.openxmlformats.org/officeDocument/2006/relationships/image" Target="../media/image141.wmf"/><Relationship Id="rId12" Type="http://schemas.openxmlformats.org/officeDocument/2006/relationships/image" Target="../media/image142.wmf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3.wmf"/><Relationship Id="rId2" Type="http://schemas.openxmlformats.org/officeDocument/2006/relationships/image" Target="../media/image144.wmf"/><Relationship Id="rId3" Type="http://schemas.openxmlformats.org/officeDocument/2006/relationships/image" Target="../media/image145.wmf"/><Relationship Id="rId4" Type="http://schemas.openxmlformats.org/officeDocument/2006/relationships/image" Target="../media/image146.wmf"/><Relationship Id="rId5" Type="http://schemas.openxmlformats.org/officeDocument/2006/relationships/image" Target="../media/image147.wmf"/><Relationship Id="rId6" Type="http://schemas.openxmlformats.org/officeDocument/2006/relationships/image" Target="../media/image148.wmf"/><Relationship Id="rId7" Type="http://schemas.openxmlformats.org/officeDocument/2006/relationships/image" Target="../media/image149.wmf"/><Relationship Id="rId8" Type="http://schemas.openxmlformats.org/officeDocument/2006/relationships/image" Target="../media/image150.wmf"/><Relationship Id="rId9" Type="http://schemas.openxmlformats.org/officeDocument/2006/relationships/image" Target="../media/image151.wmf"/><Relationship Id="rId10" Type="http://schemas.openxmlformats.org/officeDocument/2006/relationships/image" Target="../media/image152.wmf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3.wmf"/><Relationship Id="rId2" Type="http://schemas.openxmlformats.org/officeDocument/2006/relationships/image" Target="../media/image154.wmf"/><Relationship Id="rId3" Type="http://schemas.openxmlformats.org/officeDocument/2006/relationships/image" Target="../media/image155.wmf"/><Relationship Id="rId4" Type="http://schemas.openxmlformats.org/officeDocument/2006/relationships/image" Target="../media/image156.wmf"/><Relationship Id="rId5" Type="http://schemas.openxmlformats.org/officeDocument/2006/relationships/image" Target="../media/image157.wmf"/><Relationship Id="rId6" Type="http://schemas.openxmlformats.org/officeDocument/2006/relationships/image" Target="../media/image158.wmf"/><Relationship Id="rId7" Type="http://schemas.openxmlformats.org/officeDocument/2006/relationships/image" Target="../media/image159.wmf"/><Relationship Id="rId8" Type="http://schemas.openxmlformats.org/officeDocument/2006/relationships/image" Target="../media/image160.wmf"/><Relationship Id="rId9" Type="http://schemas.openxmlformats.org/officeDocument/2006/relationships/image" Target="../media/image161.wmf"/><Relationship Id="rId10" Type="http://schemas.openxmlformats.org/officeDocument/2006/relationships/image" Target="../media/image162.wmf"/><Relationship Id="rId11" Type="http://schemas.openxmlformats.org/officeDocument/2006/relationships/image" Target="../media/image163.wmf"/><Relationship Id="rId12" Type="http://schemas.openxmlformats.org/officeDocument/2006/relationships/image" Target="../media/image164.wmf"/><Relationship Id="rId13" Type="http://schemas.openxmlformats.org/officeDocument/2006/relationships/image" Target="../media/image165.wmf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6.wmf"/><Relationship Id="rId2" Type="http://schemas.openxmlformats.org/officeDocument/2006/relationships/image" Target="../media/image167.wmf"/><Relationship Id="rId3" Type="http://schemas.openxmlformats.org/officeDocument/2006/relationships/image" Target="../media/image168.wmf"/><Relationship Id="rId4" Type="http://schemas.openxmlformats.org/officeDocument/2006/relationships/image" Target="../media/image169.wmf"/><Relationship Id="rId5" Type="http://schemas.openxmlformats.org/officeDocument/2006/relationships/image" Target="../media/image170.wmf"/><Relationship Id="rId6" Type="http://schemas.openxmlformats.org/officeDocument/2006/relationships/image" Target="../media/image171.wmf"/><Relationship Id="rId7" Type="http://schemas.openxmlformats.org/officeDocument/2006/relationships/image" Target="../media/image172.wmf"/><Relationship Id="rId8" Type="http://schemas.openxmlformats.org/officeDocument/2006/relationships/image" Target="../media/image173.wmf"/><Relationship Id="rId9" Type="http://schemas.openxmlformats.org/officeDocument/2006/relationships/image" Target="../media/image174.wmf"/><Relationship Id="rId10" Type="http://schemas.openxmlformats.org/officeDocument/2006/relationships/image" Target="../media/image175.wmf"/><Relationship Id="rId11" Type="http://schemas.openxmlformats.org/officeDocument/2006/relationships/image" Target="../media/image176.wmf"/><Relationship Id="rId12" Type="http://schemas.openxmlformats.org/officeDocument/2006/relationships/image" Target="../media/image177.wmf"/><Relationship Id="rId13" Type="http://schemas.openxmlformats.org/officeDocument/2006/relationships/image" Target="../media/image178.wmf"/><Relationship Id="rId14" Type="http://schemas.openxmlformats.org/officeDocument/2006/relationships/image" Target="../media/image179.wmf"/><Relationship Id="rId15" Type="http://schemas.openxmlformats.org/officeDocument/2006/relationships/image" Target="../media/image180.wmf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1.wmf"/><Relationship Id="rId2" Type="http://schemas.openxmlformats.org/officeDocument/2006/relationships/image" Target="../media/image182.wmf"/><Relationship Id="rId3" Type="http://schemas.openxmlformats.org/officeDocument/2006/relationships/image" Target="../media/image183.wmf"/><Relationship Id="rId4" Type="http://schemas.openxmlformats.org/officeDocument/2006/relationships/image" Target="../media/image184.wmf"/><Relationship Id="rId5" Type="http://schemas.openxmlformats.org/officeDocument/2006/relationships/image" Target="../media/image185.wmf"/><Relationship Id="rId6" Type="http://schemas.openxmlformats.org/officeDocument/2006/relationships/image" Target="../media/image186.wmf"/><Relationship Id="rId7" Type="http://schemas.openxmlformats.org/officeDocument/2006/relationships/image" Target="../media/image187.wmf"/><Relationship Id="rId8" Type="http://schemas.openxmlformats.org/officeDocument/2006/relationships/image" Target="../media/image188.wmf"/><Relationship Id="rId9" Type="http://schemas.openxmlformats.org/officeDocument/2006/relationships/image" Target="../media/image189.wmf"/><Relationship Id="rId10" Type="http://schemas.openxmlformats.org/officeDocument/2006/relationships/image" Target="../media/image190.wmf"/><Relationship Id="rId11" Type="http://schemas.openxmlformats.org/officeDocument/2006/relationships/image" Target="../media/image191.wmf"/><Relationship Id="rId12" Type="http://schemas.openxmlformats.org/officeDocument/2006/relationships/image" Target="../media/image192.wmf"/><Relationship Id="rId13" Type="http://schemas.openxmlformats.org/officeDocument/2006/relationships/image" Target="../media/image193.wmf"/><Relationship Id="rId14" Type="http://schemas.openxmlformats.org/officeDocument/2006/relationships/image" Target="../media/image194.wmf"/><Relationship Id="rId15" Type="http://schemas.openxmlformats.org/officeDocument/2006/relationships/image" Target="../media/image195.wmf"/><Relationship Id="rId16" Type="http://schemas.openxmlformats.org/officeDocument/2006/relationships/image" Target="../media/image196.wmf"/><Relationship Id="rId17" Type="http://schemas.openxmlformats.org/officeDocument/2006/relationships/image" Target="../media/image197.wmf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8.wmf"/><Relationship Id="rId2" Type="http://schemas.openxmlformats.org/officeDocument/2006/relationships/image" Target="../media/image199.wmf"/><Relationship Id="rId3" Type="http://schemas.openxmlformats.org/officeDocument/2006/relationships/image" Target="../media/image200.wmf"/><Relationship Id="rId4" Type="http://schemas.openxmlformats.org/officeDocument/2006/relationships/image" Target="../media/image201.wmf"/><Relationship Id="rId5" Type="http://schemas.openxmlformats.org/officeDocument/2006/relationships/image" Target="../media/image202.wmf"/><Relationship Id="rId6" Type="http://schemas.openxmlformats.org/officeDocument/2006/relationships/image" Target="../media/image203.wmf"/><Relationship Id="rId7" Type="http://schemas.openxmlformats.org/officeDocument/2006/relationships/image" Target="../media/image204.wmf"/><Relationship Id="rId8" Type="http://schemas.openxmlformats.org/officeDocument/2006/relationships/image" Target="../media/image205.wmf"/><Relationship Id="rId9" Type="http://schemas.openxmlformats.org/officeDocument/2006/relationships/image" Target="../media/image206.wmf"/><Relationship Id="rId10" Type="http://schemas.openxmlformats.org/officeDocument/2006/relationships/image" Target="../media/image207.wmf"/><Relationship Id="rId11" Type="http://schemas.openxmlformats.org/officeDocument/2006/relationships/image" Target="../media/image208.wmf"/><Relationship Id="rId12" Type="http://schemas.openxmlformats.org/officeDocument/2006/relationships/image" Target="../media/image209.wmf"/><Relationship Id="rId13" Type="http://schemas.openxmlformats.org/officeDocument/2006/relationships/image" Target="../media/image210.wmf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11.wmf"/><Relationship Id="rId2" Type="http://schemas.openxmlformats.org/officeDocument/2006/relationships/image" Target="../media/image212.wmf"/><Relationship Id="rId3" Type="http://schemas.openxmlformats.org/officeDocument/2006/relationships/image" Target="../media/image213.wmf"/><Relationship Id="rId4" Type="http://schemas.openxmlformats.org/officeDocument/2006/relationships/image" Target="../media/image214.wmf"/><Relationship Id="rId5" Type="http://schemas.openxmlformats.org/officeDocument/2006/relationships/image" Target="../media/image215.wmf"/><Relationship Id="rId6" Type="http://schemas.openxmlformats.org/officeDocument/2006/relationships/image" Target="../media/image216.wmf"/><Relationship Id="rId7" Type="http://schemas.openxmlformats.org/officeDocument/2006/relationships/image" Target="../media/image217.wmf"/><Relationship Id="rId8" Type="http://schemas.openxmlformats.org/officeDocument/2006/relationships/image" Target="../media/image218.wmf"/><Relationship Id="rId9" Type="http://schemas.openxmlformats.org/officeDocument/2006/relationships/image" Target="../media/image219.wmf"/><Relationship Id="rId10" Type="http://schemas.openxmlformats.org/officeDocument/2006/relationships/image" Target="../media/image220.wmf"/><Relationship Id="rId11" Type="http://schemas.openxmlformats.org/officeDocument/2006/relationships/image" Target="../media/image221.wmf"/><Relationship Id="rId12" Type="http://schemas.openxmlformats.org/officeDocument/2006/relationships/image" Target="../media/image222.wmf"/><Relationship Id="rId13" Type="http://schemas.openxmlformats.org/officeDocument/2006/relationships/image" Target="../media/image223.wmf"/><Relationship Id="rId14" Type="http://schemas.openxmlformats.org/officeDocument/2006/relationships/image" Target="../media/image224.wmf"/><Relationship Id="rId15" Type="http://schemas.openxmlformats.org/officeDocument/2006/relationships/image" Target="../media/image225.wmf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26.wmf"/><Relationship Id="rId2" Type="http://schemas.openxmlformats.org/officeDocument/2006/relationships/image" Target="../media/image227.wmf"/><Relationship Id="rId3" Type="http://schemas.openxmlformats.org/officeDocument/2006/relationships/image" Target="../media/image228.wmf"/><Relationship Id="rId4" Type="http://schemas.openxmlformats.org/officeDocument/2006/relationships/image" Target="../media/image229.wmf"/><Relationship Id="rId5" Type="http://schemas.openxmlformats.org/officeDocument/2006/relationships/image" Target="../media/image230.wmf"/><Relationship Id="rId6" Type="http://schemas.openxmlformats.org/officeDocument/2006/relationships/image" Target="../media/image231.wmf"/><Relationship Id="rId7" Type="http://schemas.openxmlformats.org/officeDocument/2006/relationships/image" Target="../media/image232.wmf"/><Relationship Id="rId8" Type="http://schemas.openxmlformats.org/officeDocument/2006/relationships/image" Target="../media/image233.wmf"/><Relationship Id="rId9" Type="http://schemas.openxmlformats.org/officeDocument/2006/relationships/image" Target="../media/image234.wmf"/><Relationship Id="rId10" Type="http://schemas.openxmlformats.org/officeDocument/2006/relationships/image" Target="../media/image235.wmf"/><Relationship Id="rId11" Type="http://schemas.openxmlformats.org/officeDocument/2006/relationships/image" Target="../media/image236.wmf"/><Relationship Id="rId12" Type="http://schemas.openxmlformats.org/officeDocument/2006/relationships/image" Target="../media/image237.wmf"/><Relationship Id="rId13" Type="http://schemas.openxmlformats.org/officeDocument/2006/relationships/image" Target="../media/image238.wmf"/><Relationship Id="rId14" Type="http://schemas.openxmlformats.org/officeDocument/2006/relationships/image" Target="../media/image239.wmf"/><Relationship Id="rId15" Type="http://schemas.openxmlformats.org/officeDocument/2006/relationships/image" Target="../media/image240.wmf"/><Relationship Id="rId16" Type="http://schemas.openxmlformats.org/officeDocument/2006/relationships/image" Target="../media/image241.wmf"/><Relationship Id="rId17" Type="http://schemas.openxmlformats.org/officeDocument/2006/relationships/image" Target="../media/image242.wmf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43.wmf"/><Relationship Id="rId2" Type="http://schemas.openxmlformats.org/officeDocument/2006/relationships/image" Target="../media/image244.wmf"/><Relationship Id="rId3" Type="http://schemas.openxmlformats.org/officeDocument/2006/relationships/image" Target="../media/image245.wmf"/><Relationship Id="rId4" Type="http://schemas.openxmlformats.org/officeDocument/2006/relationships/image" Target="../media/image246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47.wmf"/><Relationship Id="rId2" Type="http://schemas.openxmlformats.org/officeDocument/2006/relationships/image" Target="../media/image248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49.wmf"/><Relationship Id="rId2" Type="http://schemas.openxmlformats.org/officeDocument/2006/relationships/image" Target="../media/image250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51.wmf"/><Relationship Id="rId2" Type="http://schemas.openxmlformats.org/officeDocument/2006/relationships/image" Target="../media/image252.wmf"/><Relationship Id="rId3" Type="http://schemas.openxmlformats.org/officeDocument/2006/relationships/image" Target="../media/image253.wmf"/><Relationship Id="rId4" Type="http://schemas.openxmlformats.org/officeDocument/2006/relationships/image" Target="../media/image254.wmf"/><Relationship Id="rId5" Type="http://schemas.openxmlformats.org/officeDocument/2006/relationships/image" Target="../media/image255.wmf"/><Relationship Id="rId6" Type="http://schemas.openxmlformats.org/officeDocument/2006/relationships/image" Target="../media/image256.wmf"/><Relationship Id="rId7" Type="http://schemas.openxmlformats.org/officeDocument/2006/relationships/image" Target="../media/image257.wmf"/><Relationship Id="rId8" Type="http://schemas.openxmlformats.org/officeDocument/2006/relationships/image" Target="../media/image258.wmf"/><Relationship Id="rId9" Type="http://schemas.openxmlformats.org/officeDocument/2006/relationships/image" Target="../media/image259.wmf"/><Relationship Id="rId10" Type="http://schemas.openxmlformats.org/officeDocument/2006/relationships/image" Target="../media/image260.wmf"/><Relationship Id="rId11" Type="http://schemas.openxmlformats.org/officeDocument/2006/relationships/image" Target="../media/image261.wmf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62.wmf"/><Relationship Id="rId2" Type="http://schemas.openxmlformats.org/officeDocument/2006/relationships/image" Target="../media/image263.wmf"/><Relationship Id="rId3" Type="http://schemas.openxmlformats.org/officeDocument/2006/relationships/image" Target="../media/image264.wm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65.wmf"/><Relationship Id="rId2" Type="http://schemas.openxmlformats.org/officeDocument/2006/relationships/image" Target="../media/image266.wmf"/><Relationship Id="rId3" Type="http://schemas.openxmlformats.org/officeDocument/2006/relationships/image" Target="../media/image267.wmf"/><Relationship Id="rId4" Type="http://schemas.openxmlformats.org/officeDocument/2006/relationships/image" Target="../media/image268.wmf"/><Relationship Id="rId5" Type="http://schemas.openxmlformats.org/officeDocument/2006/relationships/image" Target="../media/image269.wmf"/><Relationship Id="rId6" Type="http://schemas.openxmlformats.org/officeDocument/2006/relationships/image" Target="../media/image270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71.wmf"/><Relationship Id="rId2" Type="http://schemas.openxmlformats.org/officeDocument/2006/relationships/image" Target="../media/image272.wmf"/><Relationship Id="rId3" Type="http://schemas.openxmlformats.org/officeDocument/2006/relationships/image" Target="../media/image273.wmf"/><Relationship Id="rId4" Type="http://schemas.openxmlformats.org/officeDocument/2006/relationships/image" Target="../media/image274.wmf"/><Relationship Id="rId5" Type="http://schemas.openxmlformats.org/officeDocument/2006/relationships/image" Target="../media/image27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76.wmf"/><Relationship Id="rId2" Type="http://schemas.openxmlformats.org/officeDocument/2006/relationships/image" Target="../media/image277.wmf"/><Relationship Id="rId3" Type="http://schemas.openxmlformats.org/officeDocument/2006/relationships/image" Target="../media/image278.wmf"/><Relationship Id="rId4" Type="http://schemas.openxmlformats.org/officeDocument/2006/relationships/image" Target="../media/image279.wmf"/><Relationship Id="rId5" Type="http://schemas.openxmlformats.org/officeDocument/2006/relationships/image" Target="../media/image280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81.wmf"/><Relationship Id="rId2" Type="http://schemas.openxmlformats.org/officeDocument/2006/relationships/image" Target="../media/image282.wmf"/><Relationship Id="rId3" Type="http://schemas.openxmlformats.org/officeDocument/2006/relationships/image" Target="../media/image283.wmf"/><Relationship Id="rId4" Type="http://schemas.openxmlformats.org/officeDocument/2006/relationships/image" Target="../media/image284.wmf"/><Relationship Id="rId5" Type="http://schemas.openxmlformats.org/officeDocument/2006/relationships/image" Target="../media/image285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86.wmf"/><Relationship Id="rId2" Type="http://schemas.openxmlformats.org/officeDocument/2006/relationships/image" Target="../media/image287.wmf"/><Relationship Id="rId3" Type="http://schemas.openxmlformats.org/officeDocument/2006/relationships/image" Target="../media/image288.wmf"/><Relationship Id="rId4" Type="http://schemas.openxmlformats.org/officeDocument/2006/relationships/image" Target="../media/image289.wmf"/><Relationship Id="rId5" Type="http://schemas.openxmlformats.org/officeDocument/2006/relationships/image" Target="../media/image290.wmf"/><Relationship Id="rId6" Type="http://schemas.openxmlformats.org/officeDocument/2006/relationships/image" Target="../media/image291.wmf"/><Relationship Id="rId7" Type="http://schemas.openxmlformats.org/officeDocument/2006/relationships/image" Target="../media/image292.wmf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93.wmf"/><Relationship Id="rId2" Type="http://schemas.openxmlformats.org/officeDocument/2006/relationships/image" Target="../media/image294.wmf"/><Relationship Id="rId3" Type="http://schemas.openxmlformats.org/officeDocument/2006/relationships/image" Target="../media/image295.wmf"/><Relationship Id="rId4" Type="http://schemas.openxmlformats.org/officeDocument/2006/relationships/image" Target="../media/image296.wmf"/><Relationship Id="rId5" Type="http://schemas.openxmlformats.org/officeDocument/2006/relationships/image" Target="../media/image297.wmf"/><Relationship Id="rId6" Type="http://schemas.openxmlformats.org/officeDocument/2006/relationships/image" Target="../media/image298.wmf"/><Relationship Id="rId7" Type="http://schemas.openxmlformats.org/officeDocument/2006/relationships/image" Target="../media/image299.wmf"/><Relationship Id="rId8" Type="http://schemas.openxmlformats.org/officeDocument/2006/relationships/image" Target="../media/image300.wmf"/><Relationship Id="rId9" Type="http://schemas.openxmlformats.org/officeDocument/2006/relationships/image" Target="../media/image301.wmf"/><Relationship Id="rId10" Type="http://schemas.openxmlformats.org/officeDocument/2006/relationships/image" Target="../media/image302.wmf"/><Relationship Id="rId11" Type="http://schemas.openxmlformats.org/officeDocument/2006/relationships/image" Target="../media/image303.wmf"/><Relationship Id="rId12" Type="http://schemas.openxmlformats.org/officeDocument/2006/relationships/image" Target="../media/image304.wmf"/><Relationship Id="rId13" Type="http://schemas.openxmlformats.org/officeDocument/2006/relationships/image" Target="../media/image305.wmf"/><Relationship Id="rId14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06.wmf"/><Relationship Id="rId2" Type="http://schemas.openxmlformats.org/officeDocument/2006/relationships/image" Target="../media/image307.wmf"/><Relationship Id="rId3" Type="http://schemas.openxmlformats.org/officeDocument/2006/relationships/image" Target="../media/image308.wmf"/><Relationship Id="rId4" Type="http://schemas.openxmlformats.org/officeDocument/2006/relationships/image" Target="../media/image309.wmf"/><Relationship Id="rId5" Type="http://schemas.openxmlformats.org/officeDocument/2006/relationships/image" Target="../media/image310.wmf"/><Relationship Id="rId6" Type="http://schemas.openxmlformats.org/officeDocument/2006/relationships/image" Target="../media/image311.wmf"/><Relationship Id="rId7" Type="http://schemas.openxmlformats.org/officeDocument/2006/relationships/image" Target="../media/image312.wmf"/><Relationship Id="rId8" Type="http://schemas.openxmlformats.org/officeDocument/2006/relationships/image" Target="../media/image313.wmf"/><Relationship Id="rId9" Type="http://schemas.openxmlformats.org/officeDocument/2006/relationships/image" Target="../media/image314.wmf"/><Relationship Id="rId10" Type="http://schemas.openxmlformats.org/officeDocument/2006/relationships/image" Target="../media/image315.wmf"/><Relationship Id="rId11" Type="http://schemas.openxmlformats.org/officeDocument/2006/relationships/image" Target="../media/image316.wmf"/><Relationship Id="rId12" Type="http://schemas.openxmlformats.org/officeDocument/2006/relationships/image" Target="../media/image317.wmf"/><Relationship Id="rId1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18.wmf"/><Relationship Id="rId2" Type="http://schemas.openxmlformats.org/officeDocument/2006/relationships/image" Target="../media/image319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png"/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188000" y="2133000"/>
            <a:ext cx="70563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RL@Coursera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week 2</a:t>
            </a:r>
            <a:br/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 Global optimality: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discounted return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467640" y="3761280"/>
            <a:ext cx="4824000" cy="208296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2"/>
          <a:stretch/>
        </p:blipFill>
        <p:spPr>
          <a:xfrm>
            <a:off x="5610600" y="3738600"/>
            <a:ext cx="2448000" cy="20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makes sums finite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28000" y="910800"/>
            <a:ext cx="7704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Maximal return for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213520" y="2789640"/>
            <a:ext cx="37504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changes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optimization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task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and its solution!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05" name="Picture 13" descr=""/>
          <p:cNvPicPr/>
          <p:nvPr/>
        </p:nvPicPr>
        <p:blipFill>
          <a:blip r:embed="rId1"/>
          <a:stretch/>
        </p:blipFill>
        <p:spPr>
          <a:xfrm>
            <a:off x="436680" y="2728080"/>
            <a:ext cx="4991400" cy="3732480"/>
          </a:xfrm>
          <a:prstGeom prst="rect">
            <a:avLst/>
          </a:prstGeom>
          <a:ln>
            <a:noFill/>
          </a:ln>
        </p:spPr>
      </p:pic>
      <p:graphicFrame>
        <p:nvGraphicFramePr>
          <p:cNvPr id="106" name="Table 4"/>
          <p:cNvGraphicFramePr/>
          <p:nvPr/>
        </p:nvGraphicFramePr>
        <p:xfrm>
          <a:off x="4968000" y="1026000"/>
          <a:ext cx="3599640" cy="1367640"/>
        </p:xfrm>
        <a:graphic>
          <a:graphicData uri="http://schemas.openxmlformats.org/drawingml/2006/table">
            <a:tbl>
              <a:tblPr/>
              <a:tblGrid>
                <a:gridCol w="900000"/>
                <a:gridCol w="900000"/>
                <a:gridCol w="900000"/>
                <a:gridCol w="900000"/>
              </a:tblGrid>
              <a:tr h="684000">
                <a:tc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0.95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0.99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</a:tr>
              <a:tr h="684000">
                <a:tc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10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20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 lIns="45720" rIns="457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2400" spc="-1" strike="noStrike">
                          <a:solidFill>
                            <a:srgbClr val="000000"/>
                          </a:solidFill>
                          <a:latin typeface="Myriad Pro"/>
                        </a:rPr>
                        <a:t>100</a:t>
                      </a:r>
                      <a:endParaRPr b="0" lang="nl-NL" sz="2400" spc="-1" strike="noStrike">
                        <a:latin typeface="Arial"/>
                      </a:endParaRPr>
                    </a:p>
                  </a:txBody>
                  <a:tcPr marL="45720" marR="45720">
                    <a:noFill/>
                  </a:tcPr>
                </a:tc>
              </a:tr>
            </a:tbl>
          </a:graphicData>
        </a:graphic>
      </p:graphicFrame>
      <p:pic>
        <p:nvPicPr>
          <p:cNvPr id="107" name="Picture 2" descr=""/>
          <p:cNvPicPr/>
          <p:nvPr/>
        </p:nvPicPr>
        <p:blipFill>
          <a:blip r:embed="rId2"/>
          <a:stretch/>
        </p:blipFill>
        <p:spPr>
          <a:xfrm>
            <a:off x="972000" y="1512000"/>
            <a:ext cx="3187440" cy="1002960"/>
          </a:xfrm>
          <a:prstGeom prst="rect">
            <a:avLst/>
          </a:prstGeom>
          <a:ln>
            <a:noFill/>
          </a:ln>
        </p:spPr>
      </p:pic>
      <p:pic>
        <p:nvPicPr>
          <p:cNvPr id="108" name="Picture 3" descr=""/>
          <p:cNvPicPr/>
          <p:nvPr/>
        </p:nvPicPr>
        <p:blipFill>
          <a:blip r:embed="rId3"/>
          <a:stretch/>
        </p:blipFill>
        <p:spPr>
          <a:xfrm>
            <a:off x="5320800" y="1268640"/>
            <a:ext cx="202680" cy="24084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4"/>
          <a:stretch/>
        </p:blipFill>
        <p:spPr>
          <a:xfrm>
            <a:off x="5018400" y="1753200"/>
            <a:ext cx="777240" cy="58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is inherent to humans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28000" y="910800"/>
            <a:ext cx="7704000" cy="21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Quasi-hyperbolic</a:t>
            </a:r>
            <a:endParaRPr b="0" lang="nl-NL" sz="2400" spc="-1" strike="noStrike">
              <a:latin typeface="Arial"/>
            </a:endParaRPr>
          </a:p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Hyperbolic discounting</a:t>
            </a: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4276080" y="910800"/>
            <a:ext cx="1599840" cy="406080"/>
          </a:xfrm>
          <a:prstGeom prst="rect">
            <a:avLst/>
          </a:prstGeom>
          <a:ln>
            <a:noFill/>
          </a:ln>
        </p:spPr>
      </p:pic>
      <p:pic>
        <p:nvPicPr>
          <p:cNvPr id="113" name="Picture 3" descr=""/>
          <p:cNvPicPr/>
          <p:nvPr/>
        </p:nvPicPr>
        <p:blipFill>
          <a:blip r:embed="rId2"/>
          <a:stretch/>
        </p:blipFill>
        <p:spPr>
          <a:xfrm>
            <a:off x="4932000" y="1348920"/>
            <a:ext cx="2082600" cy="799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396360" y="5858280"/>
            <a:ext cx="8640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Laibson, D. (1997). Golden eggs and hyperbolic discounting.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The Quarterly Journal of Economics, 112(2), 443-478.</a:t>
            </a:r>
            <a:endParaRPr b="0" lang="nl-NL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843640" y="3909240"/>
            <a:ext cx="1872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 is inherent to humans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828000" y="910800"/>
            <a:ext cx="770400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Quasi-hyperbolic</a:t>
            </a:r>
            <a:endParaRPr b="0" lang="nl-NL" sz="2400" spc="-1" strike="noStrike">
              <a:latin typeface="Arial"/>
            </a:endParaRPr>
          </a:p>
          <a:p>
            <a:pPr marL="4582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Hyperbolic discounting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Mathematical convenience  </a:t>
            </a:r>
            <a:endParaRPr b="0" lang="nl-NL" sz="2400" spc="-1" strike="noStrike">
              <a:latin typeface="Arial"/>
            </a:endParaRPr>
          </a:p>
          <a:p>
            <a:pPr marL="115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3772080" y="910800"/>
            <a:ext cx="1599840" cy="406080"/>
          </a:xfrm>
          <a:prstGeom prst="rect">
            <a:avLst/>
          </a:prstGeom>
          <a:ln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4572000" y="1348920"/>
            <a:ext cx="2082600" cy="79992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"/>
          <p:cNvPicPr/>
          <p:nvPr/>
        </p:nvPicPr>
        <p:blipFill>
          <a:blip r:embed="rId3"/>
          <a:stretch/>
        </p:blipFill>
        <p:spPr>
          <a:xfrm>
            <a:off x="2530800" y="3945240"/>
            <a:ext cx="2120400" cy="34272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4680360" y="4523040"/>
            <a:ext cx="3302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Remember this one!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We will need it later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 rot="10800000">
            <a:off x="4680360" y="4938480"/>
            <a:ext cx="899640" cy="645120"/>
          </a:xfrm>
          <a:prstGeom prst="bentConnector2">
            <a:avLst/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6"/>
          <p:cNvSpPr/>
          <p:nvPr/>
        </p:nvSpPr>
        <p:spPr>
          <a:xfrm>
            <a:off x="396360" y="5858280"/>
            <a:ext cx="8640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Laibson, D. (1997). Golden eggs and hyperbolic discounting.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Myriad Pro"/>
              </a:rPr>
              <a:t>The Quarterly Journal of Economics, 112(2), 443-478.</a:t>
            </a:r>
            <a:endParaRPr b="0" lang="nl-NL" sz="1400" spc="-1" strike="noStrike">
              <a:latin typeface="Arial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4"/>
          <a:stretch/>
        </p:blipFill>
        <p:spPr>
          <a:xfrm>
            <a:off x="2044800" y="3283200"/>
            <a:ext cx="5181120" cy="4060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28000" y="910800"/>
            <a:ext cx="77040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8" descr=""/>
          <p:cNvPicPr/>
          <p:nvPr/>
        </p:nvPicPr>
        <p:blipFill>
          <a:blip r:embed="rId1"/>
          <a:stretch/>
        </p:blipFill>
        <p:spPr>
          <a:xfrm>
            <a:off x="2636640" y="3224880"/>
            <a:ext cx="1854000" cy="3679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6371640" y="1082880"/>
            <a:ext cx="1368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8000" y="910800"/>
            <a:ext cx="770400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how long does this effect lasts?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00960" y="1464840"/>
            <a:ext cx="6202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Action indirectly affects future rewards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828000" y="5735160"/>
            <a:ext cx="7567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 is expected return under stationary end-of-effect model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 flipV="1">
            <a:off x="5887800" y="1464840"/>
            <a:ext cx="1115640" cy="357120"/>
          </a:xfrm>
          <a:prstGeom prst="bentConnector3">
            <a:avLst>
              <a:gd name="adj1" fmla="val 99570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Picture 26" descr=""/>
          <p:cNvPicPr/>
          <p:nvPr/>
        </p:nvPicPr>
        <p:blipFill>
          <a:blip r:embed="rId2"/>
          <a:stretch/>
        </p:blipFill>
        <p:spPr>
          <a:xfrm>
            <a:off x="2093040" y="2689560"/>
            <a:ext cx="5790960" cy="406080"/>
          </a:xfrm>
          <a:prstGeom prst="rect">
            <a:avLst/>
          </a:prstGeom>
          <a:ln>
            <a:noFill/>
          </a:ln>
        </p:spPr>
      </p:pic>
      <p:pic>
        <p:nvPicPr>
          <p:cNvPr id="135" name="Picture 30" descr=""/>
          <p:cNvPicPr/>
          <p:nvPr/>
        </p:nvPicPr>
        <p:blipFill>
          <a:blip r:embed="rId3"/>
          <a:stretch/>
        </p:blipFill>
        <p:spPr>
          <a:xfrm>
            <a:off x="3015720" y="4879800"/>
            <a:ext cx="1891800" cy="1041120"/>
          </a:xfrm>
          <a:prstGeom prst="rect">
            <a:avLst/>
          </a:prstGeom>
          <a:ln>
            <a:noFill/>
          </a:ln>
        </p:spPr>
      </p:pic>
      <p:pic>
        <p:nvPicPr>
          <p:cNvPr id="136" name="Picture 31" descr=""/>
          <p:cNvPicPr/>
          <p:nvPr/>
        </p:nvPicPr>
        <p:blipFill>
          <a:blip r:embed="rId4"/>
          <a:stretch/>
        </p:blipFill>
        <p:spPr>
          <a:xfrm>
            <a:off x="3015720" y="4884840"/>
            <a:ext cx="367920" cy="5040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5"/>
          <a:stretch/>
        </p:blipFill>
        <p:spPr>
          <a:xfrm>
            <a:off x="3015720" y="3738600"/>
            <a:ext cx="3085920" cy="367920"/>
          </a:xfrm>
          <a:prstGeom prst="rect">
            <a:avLst/>
          </a:prstGeom>
          <a:ln>
            <a:noFill/>
          </a:ln>
        </p:spPr>
      </p:pic>
      <p:pic>
        <p:nvPicPr>
          <p:cNvPr id="138" name="Picture 3" descr=""/>
          <p:cNvPicPr/>
          <p:nvPr/>
        </p:nvPicPr>
        <p:blipFill>
          <a:blip r:embed="rId6"/>
          <a:stretch/>
        </p:blipFill>
        <p:spPr>
          <a:xfrm>
            <a:off x="3015720" y="4269600"/>
            <a:ext cx="41144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3" descr=""/>
          <p:cNvPicPr/>
          <p:nvPr/>
        </p:nvPicPr>
        <p:blipFill>
          <a:blip r:embed="rId1"/>
          <a:stretch/>
        </p:blipFill>
        <p:spPr>
          <a:xfrm>
            <a:off x="3015720" y="4879800"/>
            <a:ext cx="1891800" cy="1041120"/>
          </a:xfrm>
          <a:prstGeom prst="rect">
            <a:avLst/>
          </a:prstGeom>
          <a:ln>
            <a:noFill/>
          </a:ln>
        </p:spPr>
      </p:pic>
      <p:pic>
        <p:nvPicPr>
          <p:cNvPr id="140" name="Picture 24" descr=""/>
          <p:cNvPicPr/>
          <p:nvPr/>
        </p:nvPicPr>
        <p:blipFill>
          <a:blip r:embed="rId2"/>
          <a:stretch/>
        </p:blipFill>
        <p:spPr>
          <a:xfrm>
            <a:off x="3015720" y="3738600"/>
            <a:ext cx="3085920" cy="367920"/>
          </a:xfrm>
          <a:prstGeom prst="rect">
            <a:avLst/>
          </a:prstGeom>
          <a:ln>
            <a:noFill/>
          </a:ln>
        </p:spPr>
      </p:pic>
      <p:pic>
        <p:nvPicPr>
          <p:cNvPr id="141" name="Picture 25" descr=""/>
          <p:cNvPicPr/>
          <p:nvPr/>
        </p:nvPicPr>
        <p:blipFill>
          <a:blip r:embed="rId3"/>
          <a:stretch/>
        </p:blipFill>
        <p:spPr>
          <a:xfrm>
            <a:off x="3015720" y="4269600"/>
            <a:ext cx="4114440" cy="418680"/>
          </a:xfrm>
          <a:prstGeom prst="rect">
            <a:avLst/>
          </a:prstGeom>
          <a:ln>
            <a:noFill/>
          </a:ln>
        </p:spPr>
      </p:pic>
      <p:pic>
        <p:nvPicPr>
          <p:cNvPr id="142" name="Picture 28" descr=""/>
          <p:cNvPicPr/>
          <p:nvPr/>
        </p:nvPicPr>
        <p:blipFill>
          <a:blip r:embed="rId4"/>
          <a:stretch/>
        </p:blipFill>
        <p:spPr>
          <a:xfrm>
            <a:off x="2636640" y="3224880"/>
            <a:ext cx="1854000" cy="36792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6371640" y="1082880"/>
            <a:ext cx="1368360" cy="383760"/>
          </a:xfrm>
          <a:prstGeom prst="rect">
            <a:avLst/>
          </a:prstGeom>
          <a:solidFill>
            <a:srgbClr val="42997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Discounting: another view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8000" y="910800"/>
            <a:ext cx="770400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Any action affects (1) immediate reward (2) next state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how long does this effect last?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300960" y="1464840"/>
            <a:ext cx="6202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Action indirectly affects future rewards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828000" y="5735160"/>
            <a:ext cx="7567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 is expected return under stationary end-of-effect model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 flipV="1">
            <a:off x="5887800" y="1464840"/>
            <a:ext cx="1115640" cy="357120"/>
          </a:xfrm>
          <a:prstGeom prst="bentConnector3">
            <a:avLst>
              <a:gd name="adj1" fmla="val 99570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26" descr=""/>
          <p:cNvPicPr/>
          <p:nvPr/>
        </p:nvPicPr>
        <p:blipFill>
          <a:blip r:embed="rId5"/>
          <a:stretch/>
        </p:blipFill>
        <p:spPr>
          <a:xfrm>
            <a:off x="2093040" y="2689560"/>
            <a:ext cx="5790960" cy="406080"/>
          </a:xfrm>
          <a:prstGeom prst="rect">
            <a:avLst/>
          </a:prstGeom>
          <a:ln>
            <a:noFill/>
          </a:ln>
        </p:spPr>
      </p:pic>
      <p:sp>
        <p:nvSpPr>
          <p:cNvPr id="150" name="CustomShape 7"/>
          <p:cNvSpPr/>
          <p:nvPr/>
        </p:nvSpPr>
        <p:spPr>
          <a:xfrm>
            <a:off x="309240" y="3475080"/>
            <a:ext cx="20419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“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End of effect” probability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6896160" y="3047040"/>
            <a:ext cx="20703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“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Effect continuation” probability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4348080" y="3755520"/>
            <a:ext cx="25020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0"/>
          <p:cNvSpPr/>
          <p:nvPr/>
        </p:nvSpPr>
        <p:spPr>
          <a:xfrm>
            <a:off x="3008880" y="321732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3277080" y="375552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2"/>
          <p:cNvSpPr/>
          <p:nvPr/>
        </p:nvSpPr>
        <p:spPr>
          <a:xfrm>
            <a:off x="3277080" y="4313880"/>
            <a:ext cx="107064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3"/>
          <p:cNvSpPr/>
          <p:nvPr/>
        </p:nvSpPr>
        <p:spPr>
          <a:xfrm flipV="1" rot="10800000">
            <a:off x="6896160" y="3755520"/>
            <a:ext cx="2422440" cy="108000"/>
          </a:xfrm>
          <a:prstGeom prst="bentConnector2">
            <a:avLst/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4"/>
          <p:cNvSpPr/>
          <p:nvPr/>
        </p:nvSpPr>
        <p:spPr>
          <a:xfrm flipH="1" flipV="1" rot="5400000">
            <a:off x="1950120" y="2788920"/>
            <a:ext cx="65520" cy="130572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5"/>
          <p:cNvSpPr/>
          <p:nvPr/>
        </p:nvSpPr>
        <p:spPr>
          <a:xfrm flipH="1" rot="16200000">
            <a:off x="1904760" y="3731760"/>
            <a:ext cx="155880" cy="130572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6"/>
          <p:cNvSpPr/>
          <p:nvPr/>
        </p:nvSpPr>
        <p:spPr>
          <a:xfrm>
            <a:off x="2351520" y="3755520"/>
            <a:ext cx="45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38" descr=""/>
          <p:cNvPicPr/>
          <p:nvPr/>
        </p:nvPicPr>
        <p:blipFill>
          <a:blip r:embed="rId6"/>
          <a:stretch/>
        </p:blipFill>
        <p:spPr>
          <a:xfrm>
            <a:off x="3015720" y="4884840"/>
            <a:ext cx="367920" cy="504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28000" y="910800"/>
            <a:ext cx="7857360" cy="41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28000" y="910800"/>
            <a:ext cx="7857360" cy="47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 reward only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, but never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2634480" y="49539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S3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1066680" y="419940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634480" y="39783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S2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4339440" y="415188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S4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 flipV="1">
            <a:off x="1891440" y="4069440"/>
            <a:ext cx="863280" cy="441720"/>
          </a:xfrm>
          <a:prstGeom prst="curvedConnector4">
            <a:avLst>
              <a:gd name="adj1" fmla="val 43006"/>
              <a:gd name="adj2" fmla="val 15453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"/>
          <p:cNvSpPr/>
          <p:nvPr/>
        </p:nvSpPr>
        <p:spPr>
          <a:xfrm>
            <a:off x="3459600" y="42915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9"/>
          <p:cNvSpPr/>
          <p:nvPr/>
        </p:nvSpPr>
        <p:spPr>
          <a:xfrm rot="10800000">
            <a:off x="2634480" y="52671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"/>
          <p:cNvSpPr/>
          <p:nvPr/>
        </p:nvSpPr>
        <p:spPr>
          <a:xfrm flipH="1" rot="16200000">
            <a:off x="3641400" y="3767400"/>
            <a:ext cx="394200" cy="1000080"/>
          </a:xfrm>
          <a:prstGeom prst="curvedConnector4">
            <a:avLst>
              <a:gd name="adj1" fmla="val -57931"/>
              <a:gd name="adj2" fmla="val 56037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1"/>
          <p:cNvSpPr/>
          <p:nvPr/>
        </p:nvSpPr>
        <p:spPr>
          <a:xfrm>
            <a:off x="1788120" y="3780000"/>
            <a:ext cx="67572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- 9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681360" y="450792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1988640" y="456948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960360" y="377136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1027080" y="47790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Start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4269240" y="46836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End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don’t shift, reward for WHAT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634480" y="49539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S3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066680" y="419940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634480" y="397836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S2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4339440" y="4151880"/>
            <a:ext cx="824760" cy="625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S4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 flipV="1">
            <a:off x="1891440" y="4069440"/>
            <a:ext cx="863280" cy="441720"/>
          </a:xfrm>
          <a:prstGeom prst="curvedConnector4">
            <a:avLst>
              <a:gd name="adj1" fmla="val 43006"/>
              <a:gd name="adj2" fmla="val 15453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7"/>
          <p:cNvSpPr/>
          <p:nvPr/>
        </p:nvSpPr>
        <p:spPr>
          <a:xfrm>
            <a:off x="3459600" y="42915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"/>
          <p:cNvSpPr/>
          <p:nvPr/>
        </p:nvSpPr>
        <p:spPr>
          <a:xfrm rot="10800000">
            <a:off x="2634480" y="5267160"/>
            <a:ext cx="360" cy="975240"/>
          </a:xfrm>
          <a:prstGeom prst="curvedConnector3">
            <a:avLst>
              <a:gd name="adj1" fmla="val 914500000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9"/>
          <p:cNvSpPr/>
          <p:nvPr/>
        </p:nvSpPr>
        <p:spPr>
          <a:xfrm flipH="1" rot="16200000">
            <a:off x="3641400" y="3767400"/>
            <a:ext cx="394200" cy="1000080"/>
          </a:xfrm>
          <a:prstGeom prst="curvedConnector4">
            <a:avLst>
              <a:gd name="adj1" fmla="val -57931"/>
              <a:gd name="adj2" fmla="val 56037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0"/>
          <p:cNvSpPr/>
          <p:nvPr/>
        </p:nvSpPr>
        <p:spPr>
          <a:xfrm>
            <a:off x="1788120" y="3780000"/>
            <a:ext cx="67572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- 9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3681360" y="450792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1988640" y="456948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3960360" y="3771360"/>
            <a:ext cx="4816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-1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1027080" y="47790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Start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3" name="CustomShape 15"/>
          <p:cNvSpPr/>
          <p:nvPr/>
        </p:nvSpPr>
        <p:spPr>
          <a:xfrm>
            <a:off x="4269240" y="4683600"/>
            <a:ext cx="90396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End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4" name="CustomShape 16"/>
          <p:cNvSpPr/>
          <p:nvPr/>
        </p:nvSpPr>
        <p:spPr>
          <a:xfrm>
            <a:off x="5384880" y="3824640"/>
            <a:ext cx="3300480" cy="12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away: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do not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subtract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mean from rewards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5" name="CustomShape 17"/>
          <p:cNvSpPr/>
          <p:nvPr/>
        </p:nvSpPr>
        <p:spPr>
          <a:xfrm>
            <a:off x="828000" y="910800"/>
            <a:ext cx="7857360" cy="47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80520">
              <a:lnSpc>
                <a:spcPct val="115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chess – value of taken opponent's piece</a:t>
            </a:r>
            <a:endParaRPr b="0" lang="nl-NL" sz="2400" spc="-1" strike="noStrike">
              <a:latin typeface="Arial"/>
            </a:endParaRPr>
          </a:p>
          <a:p>
            <a:pPr marL="9144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will not have a desire to win!</a:t>
            </a: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сleaning robot,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(cleaning),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+0.1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(on-off)</a:t>
            </a: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Problem: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agent will not think about cleaning the floor!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Take away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 reward only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, but never for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marL="914400" indent="-228240">
              <a:lnSpc>
                <a:spcPct val="115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scaling, shaping</a:t>
            </a:r>
            <a:br/>
            <a:br/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28000" y="910800"/>
            <a:ext cx="7857360" cy="32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transformations do not change an optimal policy?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scaling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division by nonzero constant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May be useful in practiсe for approximate methods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05000" y="5904000"/>
            <a:ext cx="8280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Arial"/>
              </a:rPr>
              <a:t>Ng, A. Y., Harada, D., &amp; Russell, S. (1999, June). Policy invariance under reward transformations: Theory and application to reward shaping. In ICML (Vol. 99, pp. 278-287).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nl-NL" sz="1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828000" y="910800"/>
            <a:ext cx="770400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design – scaling, shaping</a:t>
            </a:r>
            <a:br/>
            <a:br/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28000" y="910800"/>
            <a:ext cx="7857360" cy="732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transformations do not change an optimal policy?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scaling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division by nonzero constant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May be useful in practiсe for approximate methods </a:t>
            </a:r>
            <a:endParaRPr b="0" lang="nl-NL" sz="2400" spc="-1" strike="noStrike">
              <a:latin typeface="Arial"/>
            </a:endParaRPr>
          </a:p>
          <a:p>
            <a:pPr marL="57168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shaping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– we could add to all rewards                 in MDP  values of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potential-based shaping function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       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without changing an optimal policy: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2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Intuition: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when no discounting       adds as much as it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subtracts from the total return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05000" y="5904000"/>
            <a:ext cx="8280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400" spc="-1" strike="noStrike">
                <a:solidFill>
                  <a:srgbClr val="000000"/>
                </a:solidFill>
                <a:latin typeface="Arial"/>
              </a:rPr>
              <a:t>Ng, A. Y., Harada, D., &amp; Russell, S. (1999, June). Policy invariance under reward transformations: Theory and application to reward shaping. In ICML (Vol. 99, pp. 278-287).</a:t>
            </a:r>
            <a:endParaRPr b="0" lang="nl-NL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nl-NL" sz="1400" spc="-1" strike="noStrike">
              <a:latin typeface="Arial"/>
            </a:endParaRPr>
          </a:p>
        </p:txBody>
      </p:sp>
      <p:pic>
        <p:nvPicPr>
          <p:cNvPr id="202" name="Picture 3" descr=""/>
          <p:cNvPicPr/>
          <p:nvPr/>
        </p:nvPicPr>
        <p:blipFill>
          <a:blip r:embed="rId1"/>
          <a:stretch/>
        </p:blipFill>
        <p:spPr>
          <a:xfrm>
            <a:off x="2370240" y="4001400"/>
            <a:ext cx="4051080" cy="380520"/>
          </a:xfrm>
          <a:prstGeom prst="rect">
            <a:avLst/>
          </a:prstGeom>
          <a:ln>
            <a:noFill/>
          </a:ln>
        </p:spPr>
      </p:pic>
      <p:pic>
        <p:nvPicPr>
          <p:cNvPr id="203" name="Picture 5" descr=""/>
          <p:cNvPicPr/>
          <p:nvPr/>
        </p:nvPicPr>
        <p:blipFill>
          <a:blip r:embed="rId2"/>
          <a:stretch/>
        </p:blipFill>
        <p:spPr>
          <a:xfrm>
            <a:off x="1468080" y="3376080"/>
            <a:ext cx="1447560" cy="38052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4223160" y="4001400"/>
            <a:ext cx="2323080" cy="3837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4577040" y="4380120"/>
            <a:ext cx="1615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definition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06" name="Picture 7" descr=""/>
          <p:cNvPicPr/>
          <p:nvPr/>
        </p:nvPicPr>
        <p:blipFill>
          <a:blip r:embed="rId3"/>
          <a:stretch/>
        </p:blipFill>
        <p:spPr>
          <a:xfrm>
            <a:off x="5580000" y="4842720"/>
            <a:ext cx="266400" cy="253800"/>
          </a:xfrm>
          <a:prstGeom prst="rect">
            <a:avLst/>
          </a:prstGeom>
          <a:ln>
            <a:noFill/>
          </a:ln>
        </p:spPr>
      </p:pic>
      <p:pic>
        <p:nvPicPr>
          <p:cNvPr id="207" name="Picture 9" descr=""/>
          <p:cNvPicPr/>
          <p:nvPr/>
        </p:nvPicPr>
        <p:blipFill>
          <a:blip r:embed="rId4"/>
          <a:stretch/>
        </p:blipFill>
        <p:spPr>
          <a:xfrm>
            <a:off x="7452360" y="2645280"/>
            <a:ext cx="1434600" cy="38052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 flipV="1" rot="10800000">
            <a:off x="8009640" y="4192560"/>
            <a:ext cx="1462680" cy="957960"/>
          </a:xfrm>
          <a:prstGeom prst="bentConnector3">
            <a:avLst>
              <a:gd name="adj1" fmla="val -11777"/>
            </a:avLst>
          </a:prstGeom>
          <a:noFill/>
          <a:ln w="255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Global optimality: 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 and action value functions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28000" y="910800"/>
            <a:ext cx="7857360" cy="55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Dynamic programming!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Method to solve a complex problem by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breaking it into small pieces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no more unsolved pieces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solve a single piece </a:t>
            </a:r>
            <a:endParaRPr b="0" lang="nl-NL" sz="2400" spc="-1" strike="noStrike">
              <a:latin typeface="Arial"/>
            </a:endParaRPr>
          </a:p>
          <a:p>
            <a:pPr lvl="1" marL="7200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.AppleSystemUIFont"/>
              <a:buChar char="−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reuse the solution to solve another piece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DP equations lies at the heart of RL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It is essential to deeply understand them. </a:t>
            </a: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828000" y="910800"/>
            <a:ext cx="785736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know! Maximize cumulative discounted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939600" y="1345680"/>
            <a:ext cx="7200720" cy="10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How to find an optimal policy?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8000" y="910800"/>
            <a:ext cx="785736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know! Maximize cumulative discounted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Let get rid of randomness by taking expectation!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17" name="Picture 5" descr=""/>
          <p:cNvPicPr/>
          <p:nvPr/>
        </p:nvPicPr>
        <p:blipFill>
          <a:blip r:embed="rId1"/>
          <a:stretch/>
        </p:blipFill>
        <p:spPr>
          <a:xfrm>
            <a:off x="4716360" y="3140640"/>
            <a:ext cx="3455640" cy="230364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1223280" y="2554200"/>
            <a:ext cx="6948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policy and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/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or environment could be random!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2"/>
          <a:stretch/>
        </p:blipFill>
        <p:spPr>
          <a:xfrm>
            <a:off x="939600" y="1345680"/>
            <a:ext cx="7200720" cy="1002960"/>
          </a:xfrm>
          <a:prstGeom prst="rect">
            <a:avLst/>
          </a:prstGeom>
          <a:ln>
            <a:noFill/>
          </a:ln>
        </p:spPr>
      </p:pic>
      <p:pic>
        <p:nvPicPr>
          <p:cNvPr id="220" name="Picture 3" descr=""/>
          <p:cNvPicPr/>
          <p:nvPr/>
        </p:nvPicPr>
        <p:blipFill>
          <a:blip r:embed="rId3"/>
          <a:stretch/>
        </p:blipFill>
        <p:spPr>
          <a:xfrm>
            <a:off x="1223280" y="3115800"/>
            <a:ext cx="3492720" cy="232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25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26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27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28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6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7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31" name="Picture 9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36" name="CustomShape 4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37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38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39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40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41" name="CustomShape 5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Picture 14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44" name="Picture 19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45" name="Picture 20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51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52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53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54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1996920" y="3175200"/>
            <a:ext cx="143964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6"/>
          <p:cNvSpPr/>
          <p:nvPr/>
        </p:nvSpPr>
        <p:spPr>
          <a:xfrm>
            <a:off x="3492000" y="3175200"/>
            <a:ext cx="194400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325800" y="47548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Policy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 flipH="1" flipV="1" rot="5400000">
            <a:off x="1150920" y="3908880"/>
            <a:ext cx="1175040" cy="5162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9"/>
          <p:cNvSpPr/>
          <p:nvPr/>
        </p:nvSpPr>
        <p:spPr>
          <a:xfrm rot="5400000">
            <a:off x="6054480" y="1369440"/>
            <a:ext cx="215280" cy="3395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0"/>
          <p:cNvSpPr/>
          <p:nvPr/>
        </p:nvSpPr>
        <p:spPr>
          <a:xfrm>
            <a:off x="6705360" y="20980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Environment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62" name="CustomShape 12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Picture 23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64" name="Picture 26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65" name="Picture 28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996920" y="2466720"/>
            <a:ext cx="486720" cy="3837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6300360" y="3283560"/>
            <a:ext cx="2628000" cy="383760"/>
          </a:xfrm>
          <a:prstGeom prst="rect">
            <a:avLst/>
          </a:prstGeom>
          <a:solidFill>
            <a:srgbClr val="42997e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6300360" y="4292640"/>
            <a:ext cx="756360" cy="383760"/>
          </a:xfrm>
          <a:prstGeom prst="rect">
            <a:avLst/>
          </a:prstGeom>
          <a:solidFill>
            <a:srgbClr val="42997e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TextShape 4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State-value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828000" y="910800"/>
            <a:ext cx="7857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a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971640" y="948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272" name="CustomShape 6"/>
          <p:cNvSpPr/>
          <p:nvPr/>
        </p:nvSpPr>
        <p:spPr>
          <a:xfrm>
            <a:off x="828000" y="5596560"/>
            <a:ext cx="785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from state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73" name="Picture 12" descr=""/>
          <p:cNvPicPr/>
          <p:nvPr/>
        </p:nvPicPr>
        <p:blipFill>
          <a:blip r:embed="rId2"/>
          <a:stretch/>
        </p:blipFill>
        <p:spPr>
          <a:xfrm>
            <a:off x="5364000" y="574488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274" name="Picture 13" descr=""/>
          <p:cNvPicPr/>
          <p:nvPr/>
        </p:nvPicPr>
        <p:blipFill>
          <a:blip r:embed="rId3"/>
          <a:stretch/>
        </p:blipFill>
        <p:spPr>
          <a:xfrm>
            <a:off x="7056720" y="574488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275" name="Picture 15" descr=""/>
          <p:cNvPicPr/>
          <p:nvPr/>
        </p:nvPicPr>
        <p:blipFill>
          <a:blip r:embed="rId4"/>
          <a:stretch/>
        </p:blipFill>
        <p:spPr>
          <a:xfrm>
            <a:off x="1744560" y="3247200"/>
            <a:ext cx="7238520" cy="736200"/>
          </a:xfrm>
          <a:prstGeom prst="rect">
            <a:avLst/>
          </a:prstGeom>
          <a:ln>
            <a:noFill/>
          </a:ln>
        </p:spPr>
      </p:pic>
      <p:pic>
        <p:nvPicPr>
          <p:cNvPr id="276" name="Picture 17" descr=""/>
          <p:cNvPicPr/>
          <p:nvPr/>
        </p:nvPicPr>
        <p:blipFill>
          <a:blip r:embed="rId5"/>
          <a:stretch/>
        </p:blipFill>
        <p:spPr>
          <a:xfrm>
            <a:off x="1744560" y="2500560"/>
            <a:ext cx="3416040" cy="329760"/>
          </a:xfrm>
          <a:prstGeom prst="rect">
            <a:avLst/>
          </a:prstGeom>
          <a:ln>
            <a:noFill/>
          </a:ln>
        </p:spPr>
      </p:pic>
      <p:sp>
        <p:nvSpPr>
          <p:cNvPr id="277" name="CustomShape 7"/>
          <p:cNvSpPr/>
          <p:nvPr/>
        </p:nvSpPr>
        <p:spPr>
          <a:xfrm>
            <a:off x="6786000" y="4950720"/>
            <a:ext cx="2198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By definition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1996920" y="3175200"/>
            <a:ext cx="143964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3492000" y="3175200"/>
            <a:ext cx="1944000" cy="80820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0"/>
          <p:cNvSpPr/>
          <p:nvPr/>
        </p:nvSpPr>
        <p:spPr>
          <a:xfrm>
            <a:off x="325800" y="47548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Policy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 flipH="1" flipV="1" rot="5400000">
            <a:off x="1150920" y="3908880"/>
            <a:ext cx="1175040" cy="5162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2"/>
          <p:cNvSpPr/>
          <p:nvPr/>
        </p:nvSpPr>
        <p:spPr>
          <a:xfrm flipV="1" rot="16200000">
            <a:off x="7108200" y="4173840"/>
            <a:ext cx="1283040" cy="270720"/>
          </a:xfrm>
          <a:prstGeom prst="bentConnector3">
            <a:avLst>
              <a:gd name="adj1" fmla="val 75653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3"/>
          <p:cNvSpPr/>
          <p:nvPr/>
        </p:nvSpPr>
        <p:spPr>
          <a:xfrm flipV="1" rot="16200000">
            <a:off x="7144560" y="4209480"/>
            <a:ext cx="273960" cy="1206720"/>
          </a:xfrm>
          <a:prstGeom prst="bentConnector3">
            <a:avLst>
              <a:gd name="adj1" fmla="val 2375"/>
            </a:avLst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4"/>
          <p:cNvSpPr/>
          <p:nvPr/>
        </p:nvSpPr>
        <p:spPr>
          <a:xfrm rot="5400000">
            <a:off x="6054480" y="1369440"/>
            <a:ext cx="215280" cy="3395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5"/>
          <p:cNvSpPr/>
          <p:nvPr/>
        </p:nvSpPr>
        <p:spPr>
          <a:xfrm>
            <a:off x="6705360" y="2098080"/>
            <a:ext cx="230868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Environment</a:t>
            </a:r>
            <a:br/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stochasticity </a:t>
            </a:r>
            <a:r>
              <a:rPr b="0" lang="nl-NL" sz="2600" spc="-1" strike="noStrike">
                <a:solidFill>
                  <a:srgbClr val="306c8d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6" name="CustomShape 16"/>
          <p:cNvSpPr/>
          <p:nvPr/>
        </p:nvSpPr>
        <p:spPr>
          <a:xfrm>
            <a:off x="4264200" y="1359360"/>
            <a:ext cx="2931840" cy="12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stochasticity in policy &amp; environment </a:t>
            </a:r>
            <a:r>
              <a:rPr b="0" lang="nl-NL" sz="2600" spc="-1" strike="noStrike">
                <a:solidFill>
                  <a:srgbClr val="c00000"/>
                </a:solidFill>
                <a:latin typeface="Myriad Pro"/>
              </a:rPr>
              <a:t> </a:t>
            </a:r>
            <a:endParaRPr b="0" lang="nl-NL" sz="2600" spc="-1" strike="noStrike">
              <a:latin typeface="Arial"/>
            </a:endParaRPr>
          </a:p>
        </p:txBody>
      </p:sp>
      <p:sp>
        <p:nvSpPr>
          <p:cNvPr id="287" name="CustomShape 17"/>
          <p:cNvSpPr/>
          <p:nvPr/>
        </p:nvSpPr>
        <p:spPr>
          <a:xfrm rot="5400000">
            <a:off x="3862800" y="598680"/>
            <a:ext cx="245160" cy="34898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Picture 26" descr=""/>
          <p:cNvPicPr/>
          <p:nvPr/>
        </p:nvPicPr>
        <p:blipFill>
          <a:blip r:embed="rId6"/>
          <a:stretch/>
        </p:blipFill>
        <p:spPr>
          <a:xfrm>
            <a:off x="1744560" y="4262400"/>
            <a:ext cx="5371920" cy="736200"/>
          </a:xfrm>
          <a:prstGeom prst="rect">
            <a:avLst/>
          </a:prstGeom>
          <a:ln>
            <a:noFill/>
          </a:ln>
        </p:spPr>
      </p:pic>
      <p:pic>
        <p:nvPicPr>
          <p:cNvPr id="289" name="Picture 28" descr=""/>
          <p:cNvPicPr/>
          <p:nvPr/>
        </p:nvPicPr>
        <p:blipFill>
          <a:blip r:embed="rId7"/>
          <a:stretch/>
        </p:blipFill>
        <p:spPr>
          <a:xfrm>
            <a:off x="960840" y="1615680"/>
            <a:ext cx="3161880" cy="406080"/>
          </a:xfrm>
          <a:prstGeom prst="rect">
            <a:avLst/>
          </a:prstGeom>
          <a:ln>
            <a:noFill/>
          </a:ln>
        </p:spPr>
      </p:pic>
      <p:pic>
        <p:nvPicPr>
          <p:cNvPr id="290" name="Picture 31" descr=""/>
          <p:cNvPicPr/>
          <p:nvPr/>
        </p:nvPicPr>
        <p:blipFill>
          <a:blip r:embed="rId8"/>
          <a:stretch/>
        </p:blipFill>
        <p:spPr>
          <a:xfrm>
            <a:off x="388188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294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pic>
        <p:nvPicPr>
          <p:cNvPr id="295" name="Picture 44" descr=""/>
          <p:cNvPicPr/>
          <p:nvPr/>
        </p:nvPicPr>
        <p:blipFill>
          <a:blip r:embed="rId3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296" name="Picture 6" descr=""/>
          <p:cNvPicPr/>
          <p:nvPr/>
        </p:nvPicPr>
        <p:blipFill>
          <a:blip r:embed="rId4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tretch/>
        </p:blipFill>
        <p:spPr>
          <a:xfrm>
            <a:off x="2023920" y="4307760"/>
            <a:ext cx="5384520" cy="393480"/>
          </a:xfrm>
          <a:prstGeom prst="rect">
            <a:avLst/>
          </a:prstGeom>
          <a:ln>
            <a:noFill/>
          </a:ln>
        </p:spPr>
      </p:pic>
      <p:sp>
        <p:nvSpPr>
          <p:cNvPr id="5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828000" y="910800"/>
            <a:ext cx="770400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in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chess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– value of taken opponent's piece </a:t>
            </a:r>
            <a:r>
              <a:rPr b="0" lang="nl-NL" sz="2400" spc="-1" strike="noStrike">
                <a:solidFill>
                  <a:srgbClr val="1f497d"/>
                </a:solidFill>
                <a:latin typeface="Myriad Pro"/>
                <a:ea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486720" y="3500640"/>
            <a:ext cx="5721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Сumulative reward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called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return: 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299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300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301" name="CustomShape 3"/>
          <p:cNvSpPr/>
          <p:nvPr/>
        </p:nvSpPr>
        <p:spPr>
          <a:xfrm flipH="1">
            <a:off x="4991760" y="45756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4"/>
          <p:cNvSpPr/>
          <p:nvPr/>
        </p:nvSpPr>
        <p:spPr>
          <a:xfrm>
            <a:off x="4533120" y="348876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5"/>
          <p:cNvSpPr/>
          <p:nvPr/>
        </p:nvSpPr>
        <p:spPr>
          <a:xfrm>
            <a:off x="341856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"/>
          <p:cNvSpPr/>
          <p:nvPr/>
        </p:nvSpPr>
        <p:spPr>
          <a:xfrm>
            <a:off x="56239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7"/>
          <p:cNvSpPr/>
          <p:nvPr/>
        </p:nvSpPr>
        <p:spPr>
          <a:xfrm>
            <a:off x="4826520" y="37821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"/>
          <p:cNvSpPr/>
          <p:nvPr/>
        </p:nvSpPr>
        <p:spPr>
          <a:xfrm flipH="1">
            <a:off x="3590280" y="37821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9"/>
          <p:cNvSpPr/>
          <p:nvPr/>
        </p:nvSpPr>
        <p:spPr>
          <a:xfrm>
            <a:off x="4105440" y="45756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0"/>
          <p:cNvSpPr/>
          <p:nvPr/>
        </p:nvSpPr>
        <p:spPr>
          <a:xfrm>
            <a:off x="42451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1"/>
          <p:cNvSpPr/>
          <p:nvPr/>
        </p:nvSpPr>
        <p:spPr>
          <a:xfrm>
            <a:off x="481968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21" descr=""/>
          <p:cNvPicPr/>
          <p:nvPr/>
        </p:nvPicPr>
        <p:blipFill>
          <a:blip r:embed="rId3"/>
          <a:stretch/>
        </p:blipFill>
        <p:spPr>
          <a:xfrm>
            <a:off x="3568680" y="4993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311" name="CustomShape 12"/>
          <p:cNvSpPr/>
          <p:nvPr/>
        </p:nvSpPr>
        <p:spPr>
          <a:xfrm>
            <a:off x="3278520" y="5845320"/>
            <a:ext cx="2872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600" spc="-1" strike="noStrike">
                <a:solidFill>
                  <a:srgbClr val="000000"/>
                </a:solidFill>
                <a:latin typeface="Myriad Pro"/>
              </a:rPr>
              <a:t>Backup diagram</a:t>
            </a:r>
            <a:endParaRPr b="0" lang="nl-NL" sz="2600" spc="-1" strike="noStrike">
              <a:latin typeface="Arial"/>
            </a:endParaRPr>
          </a:p>
        </p:txBody>
      </p:sp>
      <p:pic>
        <p:nvPicPr>
          <p:cNvPr id="312" name="Picture 23" descr=""/>
          <p:cNvPicPr/>
          <p:nvPr/>
        </p:nvPicPr>
        <p:blipFill>
          <a:blip r:embed="rId4"/>
          <a:stretch/>
        </p:blipFill>
        <p:spPr>
          <a:xfrm>
            <a:off x="3112560" y="54198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313" name="Picture 28" descr=""/>
          <p:cNvPicPr/>
          <p:nvPr/>
        </p:nvPicPr>
        <p:blipFill>
          <a:blip r:embed="rId5"/>
          <a:stretch/>
        </p:blipFill>
        <p:spPr>
          <a:xfrm>
            <a:off x="3621600" y="44967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314" name="Picture 29" descr=""/>
          <p:cNvPicPr/>
          <p:nvPr/>
        </p:nvPicPr>
        <p:blipFill>
          <a:blip r:embed="rId6"/>
          <a:stretch/>
        </p:blipFill>
        <p:spPr>
          <a:xfrm>
            <a:off x="4312440" y="35341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315" name="Picture 44" descr=""/>
          <p:cNvPicPr/>
          <p:nvPr/>
        </p:nvPicPr>
        <p:blipFill>
          <a:blip r:embed="rId7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316" name="CustomShape 13"/>
          <p:cNvSpPr/>
          <p:nvPr/>
        </p:nvSpPr>
        <p:spPr>
          <a:xfrm>
            <a:off x="5098680" y="44038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4"/>
          <p:cNvSpPr/>
          <p:nvPr/>
        </p:nvSpPr>
        <p:spPr>
          <a:xfrm>
            <a:off x="4486680" y="3407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5"/>
          <p:cNvSpPr/>
          <p:nvPr/>
        </p:nvSpPr>
        <p:spPr>
          <a:xfrm>
            <a:off x="5556600" y="53636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6"/>
          <p:cNvSpPr/>
          <p:nvPr/>
        </p:nvSpPr>
        <p:spPr>
          <a:xfrm>
            <a:off x="4767120" y="5367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7"/>
          <p:cNvSpPr/>
          <p:nvPr/>
        </p:nvSpPr>
        <p:spPr>
          <a:xfrm>
            <a:off x="4194360" y="5357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8"/>
          <p:cNvSpPr/>
          <p:nvPr/>
        </p:nvSpPr>
        <p:spPr>
          <a:xfrm>
            <a:off x="3360240" y="536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9"/>
          <p:cNvSpPr/>
          <p:nvPr/>
        </p:nvSpPr>
        <p:spPr>
          <a:xfrm>
            <a:off x="3944520" y="4420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Picture 33" descr=""/>
          <p:cNvPicPr/>
          <p:nvPr/>
        </p:nvPicPr>
        <p:blipFill>
          <a:blip r:embed="rId8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828000" y="910800"/>
            <a:ext cx="7857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Recursive definition of            is an important concept in RL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326" name="Picture 3" descr=""/>
          <p:cNvPicPr/>
          <p:nvPr/>
        </p:nvPicPr>
        <p:blipFill>
          <a:blip r:embed="rId1"/>
          <a:stretch/>
        </p:blipFill>
        <p:spPr>
          <a:xfrm>
            <a:off x="1255680" y="164088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tretch/>
        </p:blipFill>
        <p:spPr>
          <a:xfrm>
            <a:off x="2195640" y="255060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328" name="CustomShape 3"/>
          <p:cNvSpPr/>
          <p:nvPr/>
        </p:nvSpPr>
        <p:spPr>
          <a:xfrm flipH="1">
            <a:off x="4991760" y="45756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"/>
          <p:cNvSpPr/>
          <p:nvPr/>
        </p:nvSpPr>
        <p:spPr>
          <a:xfrm>
            <a:off x="4533120" y="348876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5"/>
          <p:cNvSpPr/>
          <p:nvPr/>
        </p:nvSpPr>
        <p:spPr>
          <a:xfrm>
            <a:off x="341856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6"/>
          <p:cNvSpPr/>
          <p:nvPr/>
        </p:nvSpPr>
        <p:spPr>
          <a:xfrm>
            <a:off x="56239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7"/>
          <p:cNvSpPr/>
          <p:nvPr/>
        </p:nvSpPr>
        <p:spPr>
          <a:xfrm>
            <a:off x="4826520" y="37821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8"/>
          <p:cNvSpPr/>
          <p:nvPr/>
        </p:nvSpPr>
        <p:spPr>
          <a:xfrm flipH="1">
            <a:off x="3590280" y="37821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9"/>
          <p:cNvSpPr/>
          <p:nvPr/>
        </p:nvSpPr>
        <p:spPr>
          <a:xfrm>
            <a:off x="4105440" y="45756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"/>
          <p:cNvSpPr/>
          <p:nvPr/>
        </p:nvSpPr>
        <p:spPr>
          <a:xfrm>
            <a:off x="424512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"/>
          <p:cNvSpPr/>
          <p:nvPr/>
        </p:nvSpPr>
        <p:spPr>
          <a:xfrm>
            <a:off x="4819680" y="54198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2"/>
          <p:cNvSpPr/>
          <p:nvPr/>
        </p:nvSpPr>
        <p:spPr>
          <a:xfrm>
            <a:off x="4921560" y="399780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3"/>
          <p:cNvSpPr/>
          <p:nvPr/>
        </p:nvSpPr>
        <p:spPr>
          <a:xfrm>
            <a:off x="5531760" y="504468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Picture 21" descr=""/>
          <p:cNvPicPr/>
          <p:nvPr/>
        </p:nvPicPr>
        <p:blipFill>
          <a:blip r:embed="rId3"/>
          <a:stretch/>
        </p:blipFill>
        <p:spPr>
          <a:xfrm>
            <a:off x="3568680" y="4993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340" name="CustomShape 14"/>
          <p:cNvSpPr/>
          <p:nvPr/>
        </p:nvSpPr>
        <p:spPr>
          <a:xfrm>
            <a:off x="3278520" y="5845320"/>
            <a:ext cx="2872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600" spc="-1" strike="noStrike">
                <a:solidFill>
                  <a:srgbClr val="000000"/>
                </a:solidFill>
                <a:latin typeface="Myriad Pro"/>
              </a:rPr>
              <a:t>Backup diagram</a:t>
            </a:r>
            <a:endParaRPr b="0" lang="nl-NL" sz="2600" spc="-1" strike="noStrike">
              <a:latin typeface="Arial"/>
            </a:endParaRPr>
          </a:p>
        </p:txBody>
      </p:sp>
      <p:pic>
        <p:nvPicPr>
          <p:cNvPr id="341" name="Picture 23" descr=""/>
          <p:cNvPicPr/>
          <p:nvPr/>
        </p:nvPicPr>
        <p:blipFill>
          <a:blip r:embed="rId4"/>
          <a:stretch/>
        </p:blipFill>
        <p:spPr>
          <a:xfrm>
            <a:off x="3112560" y="54198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342" name="Picture 28" descr=""/>
          <p:cNvPicPr/>
          <p:nvPr/>
        </p:nvPicPr>
        <p:blipFill>
          <a:blip r:embed="rId5"/>
          <a:stretch/>
        </p:blipFill>
        <p:spPr>
          <a:xfrm>
            <a:off x="3621600" y="44967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343" name="Picture 29" descr=""/>
          <p:cNvPicPr/>
          <p:nvPr/>
        </p:nvPicPr>
        <p:blipFill>
          <a:blip r:embed="rId6"/>
          <a:stretch/>
        </p:blipFill>
        <p:spPr>
          <a:xfrm>
            <a:off x="4312440" y="35341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344" name="Picture 30" descr=""/>
          <p:cNvPicPr/>
          <p:nvPr/>
        </p:nvPicPr>
        <p:blipFill>
          <a:blip r:embed="rId7"/>
          <a:stretch/>
        </p:blipFill>
        <p:spPr>
          <a:xfrm>
            <a:off x="5095440" y="342072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345" name="Picture 31" descr=""/>
          <p:cNvPicPr/>
          <p:nvPr/>
        </p:nvPicPr>
        <p:blipFill>
          <a:blip r:embed="rId8"/>
          <a:stretch/>
        </p:blipFill>
        <p:spPr>
          <a:xfrm>
            <a:off x="6145560" y="36993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46" name="Picture 32" descr=""/>
          <p:cNvPicPr/>
          <p:nvPr/>
        </p:nvPicPr>
        <p:blipFill>
          <a:blip r:embed="rId9"/>
          <a:stretch/>
        </p:blipFill>
        <p:spPr>
          <a:xfrm>
            <a:off x="7072920" y="462384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347" name="Picture 33" descr=""/>
          <p:cNvPicPr/>
          <p:nvPr/>
        </p:nvPicPr>
        <p:blipFill>
          <a:blip r:embed="rId10"/>
          <a:stretch/>
        </p:blipFill>
        <p:spPr>
          <a:xfrm>
            <a:off x="6145560" y="538488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348" name="CustomShape 15"/>
          <p:cNvSpPr/>
          <p:nvPr/>
        </p:nvSpPr>
        <p:spPr>
          <a:xfrm flipV="1">
            <a:off x="5072760" y="3882600"/>
            <a:ext cx="1072080" cy="18972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6"/>
          <p:cNvSpPr/>
          <p:nvPr/>
        </p:nvSpPr>
        <p:spPr>
          <a:xfrm flipV="1">
            <a:off x="5682960" y="4813560"/>
            <a:ext cx="1389600" cy="30564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44" descr=""/>
          <p:cNvPicPr/>
          <p:nvPr/>
        </p:nvPicPr>
        <p:blipFill>
          <a:blip r:embed="rId11"/>
          <a:stretch/>
        </p:blipFill>
        <p:spPr>
          <a:xfrm>
            <a:off x="3855240" y="94284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351" name="CustomShape 17"/>
          <p:cNvSpPr/>
          <p:nvPr/>
        </p:nvSpPr>
        <p:spPr>
          <a:xfrm>
            <a:off x="4486680" y="3407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8"/>
          <p:cNvSpPr/>
          <p:nvPr/>
        </p:nvSpPr>
        <p:spPr>
          <a:xfrm>
            <a:off x="5556600" y="53636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9"/>
          <p:cNvSpPr/>
          <p:nvPr/>
        </p:nvSpPr>
        <p:spPr>
          <a:xfrm>
            <a:off x="4767120" y="5367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0"/>
          <p:cNvSpPr/>
          <p:nvPr/>
        </p:nvSpPr>
        <p:spPr>
          <a:xfrm>
            <a:off x="4194360" y="5357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1"/>
          <p:cNvSpPr/>
          <p:nvPr/>
        </p:nvSpPr>
        <p:spPr>
          <a:xfrm>
            <a:off x="3360240" y="536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2"/>
          <p:cNvSpPr/>
          <p:nvPr/>
        </p:nvSpPr>
        <p:spPr>
          <a:xfrm>
            <a:off x="5098680" y="44038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3"/>
          <p:cNvSpPr/>
          <p:nvPr/>
        </p:nvSpPr>
        <p:spPr>
          <a:xfrm>
            <a:off x="3944520" y="4420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Picture 46" descr=""/>
          <p:cNvPicPr/>
          <p:nvPr/>
        </p:nvPicPr>
        <p:blipFill>
          <a:blip r:embed="rId12"/>
          <a:stretch/>
        </p:blipFill>
        <p:spPr>
          <a:xfrm>
            <a:off x="625824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Action-value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28000" y="910800"/>
            <a:ext cx="7857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expected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 and action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after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committing action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in state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61" name="Picture 2" descr=""/>
          <p:cNvPicPr/>
          <p:nvPr/>
        </p:nvPicPr>
        <p:blipFill>
          <a:blip r:embed="rId1"/>
          <a:stretch/>
        </p:blipFill>
        <p:spPr>
          <a:xfrm>
            <a:off x="5379120" y="1792440"/>
            <a:ext cx="215640" cy="175320"/>
          </a:xfrm>
          <a:prstGeom prst="rect">
            <a:avLst/>
          </a:prstGeom>
          <a:ln>
            <a:noFill/>
          </a:ln>
        </p:spPr>
      </p:pic>
      <p:pic>
        <p:nvPicPr>
          <p:cNvPr id="362" name="Picture 5" descr=""/>
          <p:cNvPicPr/>
          <p:nvPr/>
        </p:nvPicPr>
        <p:blipFill>
          <a:blip r:embed="rId2"/>
          <a:stretch/>
        </p:blipFill>
        <p:spPr>
          <a:xfrm>
            <a:off x="971640" y="3008880"/>
            <a:ext cx="4876560" cy="367920"/>
          </a:xfrm>
          <a:prstGeom prst="rect">
            <a:avLst/>
          </a:prstGeom>
          <a:ln>
            <a:noFill/>
          </a:ln>
        </p:spPr>
      </p:pic>
      <p:pic>
        <p:nvPicPr>
          <p:cNvPr id="363" name="Picture 6" descr=""/>
          <p:cNvPicPr/>
          <p:nvPr/>
        </p:nvPicPr>
        <p:blipFill>
          <a:blip r:embed="rId3"/>
          <a:stretch/>
        </p:blipFill>
        <p:spPr>
          <a:xfrm>
            <a:off x="2172600" y="3793680"/>
            <a:ext cx="5028840" cy="367920"/>
          </a:xfrm>
          <a:prstGeom prst="rect">
            <a:avLst/>
          </a:prstGeom>
          <a:ln>
            <a:noFill/>
          </a:ln>
        </p:spPr>
      </p:pic>
      <p:pic>
        <p:nvPicPr>
          <p:cNvPr id="364" name="Picture 8" descr=""/>
          <p:cNvPicPr/>
          <p:nvPr/>
        </p:nvPicPr>
        <p:blipFill>
          <a:blip r:embed="rId4"/>
          <a:stretch/>
        </p:blipFill>
        <p:spPr>
          <a:xfrm>
            <a:off x="2172600" y="4578480"/>
            <a:ext cx="6413040" cy="825120"/>
          </a:xfrm>
          <a:prstGeom prst="rect">
            <a:avLst/>
          </a:prstGeom>
          <a:ln>
            <a:noFill/>
          </a:ln>
        </p:spPr>
      </p:pic>
      <p:pic>
        <p:nvPicPr>
          <p:cNvPr id="365" name="Picture 9" descr=""/>
          <p:cNvPicPr/>
          <p:nvPr/>
        </p:nvPicPr>
        <p:blipFill>
          <a:blip r:embed="rId5"/>
          <a:stretch/>
        </p:blipFill>
        <p:spPr>
          <a:xfrm>
            <a:off x="2163960" y="5548320"/>
            <a:ext cx="4495320" cy="825120"/>
          </a:xfrm>
          <a:prstGeom prst="rect">
            <a:avLst/>
          </a:prstGeom>
          <a:ln>
            <a:noFill/>
          </a:ln>
        </p:spPr>
      </p:pic>
      <p:pic>
        <p:nvPicPr>
          <p:cNvPr id="366" name="Picture 11" descr=""/>
          <p:cNvPicPr/>
          <p:nvPr/>
        </p:nvPicPr>
        <p:blipFill>
          <a:blip r:embed="rId6"/>
          <a:stretch/>
        </p:blipFill>
        <p:spPr>
          <a:xfrm>
            <a:off x="4122000" y="100800"/>
            <a:ext cx="1130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671360" y="2928600"/>
            <a:ext cx="1176480" cy="4928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Action-value function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828000" y="910800"/>
            <a:ext cx="7857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expected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</a:t>
            </a:r>
            <a:r>
              <a:rPr b="0" lang="nl-NL" sz="2400" spc="-1" strike="noStrike">
                <a:solidFill>
                  <a:srgbClr val="99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conditional 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state and action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Intuition: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of following policy       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after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committing action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in state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70" name="Picture 5" descr=""/>
          <p:cNvPicPr/>
          <p:nvPr/>
        </p:nvPicPr>
        <p:blipFill>
          <a:blip r:embed="rId1"/>
          <a:stretch/>
        </p:blipFill>
        <p:spPr>
          <a:xfrm>
            <a:off x="971640" y="3008880"/>
            <a:ext cx="4876560" cy="367920"/>
          </a:xfrm>
          <a:prstGeom prst="rect">
            <a:avLst/>
          </a:prstGeom>
          <a:ln>
            <a:noFill/>
          </a:ln>
        </p:spPr>
      </p:pic>
      <p:pic>
        <p:nvPicPr>
          <p:cNvPr id="371" name="Picture 6" descr=""/>
          <p:cNvPicPr/>
          <p:nvPr/>
        </p:nvPicPr>
        <p:blipFill>
          <a:blip r:embed="rId2"/>
          <a:stretch/>
        </p:blipFill>
        <p:spPr>
          <a:xfrm>
            <a:off x="2172600" y="3793680"/>
            <a:ext cx="5028840" cy="367920"/>
          </a:xfrm>
          <a:prstGeom prst="rect">
            <a:avLst/>
          </a:prstGeom>
          <a:ln>
            <a:noFill/>
          </a:ln>
        </p:spPr>
      </p:pic>
      <p:pic>
        <p:nvPicPr>
          <p:cNvPr id="372" name="Picture 8" descr=""/>
          <p:cNvPicPr/>
          <p:nvPr/>
        </p:nvPicPr>
        <p:blipFill>
          <a:blip r:embed="rId3"/>
          <a:stretch/>
        </p:blipFill>
        <p:spPr>
          <a:xfrm>
            <a:off x="2172600" y="4578480"/>
            <a:ext cx="6413040" cy="825120"/>
          </a:xfrm>
          <a:prstGeom prst="rect">
            <a:avLst/>
          </a:prstGeom>
          <a:ln>
            <a:noFill/>
          </a:ln>
        </p:spPr>
      </p:pic>
      <p:pic>
        <p:nvPicPr>
          <p:cNvPr id="373" name="Picture 9" descr=""/>
          <p:cNvPicPr/>
          <p:nvPr/>
        </p:nvPicPr>
        <p:blipFill>
          <a:blip r:embed="rId4"/>
          <a:stretch/>
        </p:blipFill>
        <p:spPr>
          <a:xfrm>
            <a:off x="2163960" y="5548320"/>
            <a:ext cx="4495320" cy="82512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5848560" y="2133000"/>
            <a:ext cx="3134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No policy stochasticity at first step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 flipV="1" rot="10800000">
            <a:off x="5848560" y="2927880"/>
            <a:ext cx="588240" cy="379800"/>
          </a:xfrm>
          <a:prstGeom prst="bentConnector2">
            <a:avLst/>
          </a:prstGeom>
          <a:noFill/>
          <a:ln w="2556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6" name="Picture 11" descr=""/>
          <p:cNvPicPr/>
          <p:nvPr/>
        </p:nvPicPr>
        <p:blipFill>
          <a:blip r:embed="rId5"/>
          <a:stretch/>
        </p:blipFill>
        <p:spPr>
          <a:xfrm>
            <a:off x="4122000" y="1008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377" name="Picture 14" descr=""/>
          <p:cNvPicPr/>
          <p:nvPr/>
        </p:nvPicPr>
        <p:blipFill>
          <a:blip r:embed="rId6"/>
          <a:stretch/>
        </p:blipFill>
        <p:spPr>
          <a:xfrm>
            <a:off x="5379120" y="1792440"/>
            <a:ext cx="215640" cy="17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Relations between            and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828000" y="910800"/>
            <a:ext cx="7857360" cy="57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already know how to write                 in terms of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about              in terms of                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So, we could now write                  in terms of                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/>
          <a:stretch/>
        </p:blipFill>
        <p:spPr>
          <a:xfrm>
            <a:off x="1852560" y="1516320"/>
            <a:ext cx="5727240" cy="825120"/>
          </a:xfrm>
          <a:prstGeom prst="rect">
            <a:avLst/>
          </a:prstGeom>
          <a:ln>
            <a:noFill/>
          </a:ln>
        </p:spPr>
      </p:pic>
      <p:pic>
        <p:nvPicPr>
          <p:cNvPr id="381" name="Picture 11" descr=""/>
          <p:cNvPicPr/>
          <p:nvPr/>
        </p:nvPicPr>
        <p:blipFill>
          <a:blip r:embed="rId2"/>
          <a:stretch/>
        </p:blipFill>
        <p:spPr>
          <a:xfrm>
            <a:off x="4788000" y="24156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2" name="Picture 14" descr=""/>
          <p:cNvPicPr/>
          <p:nvPr/>
        </p:nvPicPr>
        <p:blipFill>
          <a:blip r:embed="rId3"/>
          <a:stretch/>
        </p:blipFill>
        <p:spPr>
          <a:xfrm>
            <a:off x="2555640" y="24156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383" name="Picture 17" descr=""/>
          <p:cNvPicPr/>
          <p:nvPr/>
        </p:nvPicPr>
        <p:blipFill>
          <a:blip r:embed="rId4"/>
          <a:stretch/>
        </p:blipFill>
        <p:spPr>
          <a:xfrm>
            <a:off x="813600" y="5110920"/>
            <a:ext cx="7886520" cy="825120"/>
          </a:xfrm>
          <a:prstGeom prst="rect">
            <a:avLst/>
          </a:prstGeom>
          <a:ln>
            <a:noFill/>
          </a:ln>
        </p:spPr>
      </p:pic>
      <p:pic>
        <p:nvPicPr>
          <p:cNvPr id="384" name="Picture 18" descr=""/>
          <p:cNvPicPr/>
          <p:nvPr/>
        </p:nvPicPr>
        <p:blipFill>
          <a:blip r:embed="rId5"/>
          <a:stretch/>
        </p:blipFill>
        <p:spPr>
          <a:xfrm>
            <a:off x="4860000" y="9486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5" name="Picture 19" descr=""/>
          <p:cNvPicPr/>
          <p:nvPr/>
        </p:nvPicPr>
        <p:blipFill>
          <a:blip r:embed="rId6"/>
          <a:stretch/>
        </p:blipFill>
        <p:spPr>
          <a:xfrm>
            <a:off x="7308360" y="95076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386" name="Picture 12" descr=""/>
          <p:cNvPicPr/>
          <p:nvPr/>
        </p:nvPicPr>
        <p:blipFill>
          <a:blip r:embed="rId7"/>
          <a:stretch/>
        </p:blipFill>
        <p:spPr>
          <a:xfrm>
            <a:off x="5317560" y="756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387" name="Picture 13" descr=""/>
          <p:cNvPicPr/>
          <p:nvPr/>
        </p:nvPicPr>
        <p:blipFill>
          <a:blip r:embed="rId8"/>
          <a:stretch/>
        </p:blipFill>
        <p:spPr>
          <a:xfrm>
            <a:off x="3556440" y="100800"/>
            <a:ext cx="761760" cy="418680"/>
          </a:xfrm>
          <a:prstGeom prst="rect">
            <a:avLst/>
          </a:prstGeom>
          <a:ln>
            <a:noFill/>
          </a:ln>
        </p:spPr>
      </p:pic>
      <p:pic>
        <p:nvPicPr>
          <p:cNvPr id="388" name="Picture 2" descr=""/>
          <p:cNvPicPr/>
          <p:nvPr/>
        </p:nvPicPr>
        <p:blipFill>
          <a:blip r:embed="rId9"/>
          <a:stretch/>
        </p:blipFill>
        <p:spPr>
          <a:xfrm>
            <a:off x="3996000" y="45579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89" name="Picture 16" descr=""/>
          <p:cNvPicPr/>
          <p:nvPr/>
        </p:nvPicPr>
        <p:blipFill>
          <a:blip r:embed="rId10"/>
          <a:stretch/>
        </p:blipFill>
        <p:spPr>
          <a:xfrm>
            <a:off x="6516360" y="455796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390" name="Picture 5" descr=""/>
          <p:cNvPicPr/>
          <p:nvPr/>
        </p:nvPicPr>
        <p:blipFill>
          <a:blip r:embed="rId11"/>
          <a:stretch/>
        </p:blipFill>
        <p:spPr>
          <a:xfrm>
            <a:off x="1136520" y="2919600"/>
            <a:ext cx="6870240" cy="825120"/>
          </a:xfrm>
          <a:prstGeom prst="rect">
            <a:avLst/>
          </a:prstGeom>
          <a:ln>
            <a:noFill/>
          </a:ln>
        </p:spPr>
      </p:pic>
      <p:pic>
        <p:nvPicPr>
          <p:cNvPr id="391" name="Picture 6" descr=""/>
          <p:cNvPicPr/>
          <p:nvPr/>
        </p:nvPicPr>
        <p:blipFill>
          <a:blip r:embed="rId12"/>
          <a:stretch/>
        </p:blipFill>
        <p:spPr>
          <a:xfrm>
            <a:off x="2052000" y="3816000"/>
            <a:ext cx="298404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393" name="CustomShape 2"/>
          <p:cNvSpPr/>
          <p:nvPr/>
        </p:nvSpPr>
        <p:spPr>
          <a:xfrm flipH="1">
            <a:off x="4991760" y="42998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4533120" y="32130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4"/>
          <p:cNvSpPr/>
          <p:nvPr/>
        </p:nvSpPr>
        <p:spPr>
          <a:xfrm>
            <a:off x="341856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5"/>
          <p:cNvSpPr/>
          <p:nvPr/>
        </p:nvSpPr>
        <p:spPr>
          <a:xfrm>
            <a:off x="56239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"/>
          <p:cNvSpPr/>
          <p:nvPr/>
        </p:nvSpPr>
        <p:spPr>
          <a:xfrm>
            <a:off x="4826520" y="35064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7"/>
          <p:cNvSpPr/>
          <p:nvPr/>
        </p:nvSpPr>
        <p:spPr>
          <a:xfrm flipH="1">
            <a:off x="3590280" y="35064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8"/>
          <p:cNvSpPr/>
          <p:nvPr/>
        </p:nvSpPr>
        <p:spPr>
          <a:xfrm>
            <a:off x="5026320" y="410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9"/>
          <p:cNvSpPr/>
          <p:nvPr/>
        </p:nvSpPr>
        <p:spPr>
          <a:xfrm>
            <a:off x="4105440" y="42998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0"/>
          <p:cNvSpPr/>
          <p:nvPr/>
        </p:nvSpPr>
        <p:spPr>
          <a:xfrm>
            <a:off x="42451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1"/>
          <p:cNvSpPr/>
          <p:nvPr/>
        </p:nvSpPr>
        <p:spPr>
          <a:xfrm>
            <a:off x="3900600" y="41072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2"/>
          <p:cNvSpPr/>
          <p:nvPr/>
        </p:nvSpPr>
        <p:spPr>
          <a:xfrm>
            <a:off x="481968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91" descr=""/>
          <p:cNvPicPr/>
          <p:nvPr/>
        </p:nvPicPr>
        <p:blipFill>
          <a:blip r:embed="rId1"/>
          <a:stretch/>
        </p:blipFill>
        <p:spPr>
          <a:xfrm>
            <a:off x="4096080" y="3724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405" name="CustomShape 13"/>
          <p:cNvSpPr/>
          <p:nvPr/>
        </p:nvSpPr>
        <p:spPr>
          <a:xfrm>
            <a:off x="2910960" y="5824800"/>
            <a:ext cx="361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Backup diagram for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06" name="Picture 93" descr=""/>
          <p:cNvPicPr/>
          <p:nvPr/>
        </p:nvPicPr>
        <p:blipFill>
          <a:blip r:embed="rId2"/>
          <a:stretch/>
        </p:blipFill>
        <p:spPr>
          <a:xfrm>
            <a:off x="3585240" y="41284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07" name="Picture 102" descr=""/>
          <p:cNvPicPr/>
          <p:nvPr/>
        </p:nvPicPr>
        <p:blipFill>
          <a:blip r:embed="rId3"/>
          <a:stretch/>
        </p:blipFill>
        <p:spPr>
          <a:xfrm>
            <a:off x="2556000" y="5131800"/>
            <a:ext cx="685440" cy="367920"/>
          </a:xfrm>
          <a:prstGeom prst="rect">
            <a:avLst/>
          </a:prstGeom>
          <a:ln>
            <a:noFill/>
          </a:ln>
        </p:spPr>
      </p:pic>
      <p:pic>
        <p:nvPicPr>
          <p:cNvPr id="408" name="Picture 103" descr=""/>
          <p:cNvPicPr/>
          <p:nvPr/>
        </p:nvPicPr>
        <p:blipFill>
          <a:blip r:embed="rId4"/>
          <a:stretch/>
        </p:blipFill>
        <p:spPr>
          <a:xfrm>
            <a:off x="3957120" y="328032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409" name="Picture 110" descr=""/>
          <p:cNvPicPr/>
          <p:nvPr/>
        </p:nvPicPr>
        <p:blipFill>
          <a:blip r:embed="rId5"/>
          <a:stretch/>
        </p:blipFill>
        <p:spPr>
          <a:xfrm>
            <a:off x="5630040" y="586728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410" name="Picture 111" descr=""/>
          <p:cNvPicPr/>
          <p:nvPr/>
        </p:nvPicPr>
        <p:blipFill>
          <a:blip r:embed="rId6"/>
          <a:stretch/>
        </p:blipFill>
        <p:spPr>
          <a:xfrm>
            <a:off x="907560" y="1021680"/>
            <a:ext cx="5596200" cy="813600"/>
          </a:xfrm>
          <a:prstGeom prst="rect">
            <a:avLst/>
          </a:prstGeom>
          <a:ln>
            <a:noFill/>
          </a:ln>
        </p:spPr>
      </p:pic>
      <p:pic>
        <p:nvPicPr>
          <p:cNvPr id="411" name="Picture 112" descr=""/>
          <p:cNvPicPr/>
          <p:nvPr/>
        </p:nvPicPr>
        <p:blipFill>
          <a:blip r:embed="rId7"/>
          <a:stretch/>
        </p:blipFill>
        <p:spPr>
          <a:xfrm>
            <a:off x="2145960" y="1864440"/>
            <a:ext cx="6672960" cy="988560"/>
          </a:xfrm>
          <a:prstGeom prst="rect">
            <a:avLst/>
          </a:prstGeom>
          <a:ln>
            <a:noFill/>
          </a:ln>
        </p:spPr>
      </p:pic>
      <p:pic>
        <p:nvPicPr>
          <p:cNvPr id="412" name="Picture 33" descr=""/>
          <p:cNvPicPr/>
          <p:nvPr/>
        </p:nvPicPr>
        <p:blipFill>
          <a:blip r:embed="rId8"/>
          <a:stretch/>
        </p:blipFill>
        <p:spPr>
          <a:xfrm>
            <a:off x="6247800" y="75600"/>
            <a:ext cx="1130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expectation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14" name="CustomShape 2"/>
          <p:cNvSpPr/>
          <p:nvPr/>
        </p:nvSpPr>
        <p:spPr>
          <a:xfrm flipH="1">
            <a:off x="4991760" y="42998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"/>
          <p:cNvSpPr/>
          <p:nvPr/>
        </p:nvSpPr>
        <p:spPr>
          <a:xfrm>
            <a:off x="4533120" y="32130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4"/>
          <p:cNvSpPr/>
          <p:nvPr/>
        </p:nvSpPr>
        <p:spPr>
          <a:xfrm>
            <a:off x="341856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5"/>
          <p:cNvSpPr/>
          <p:nvPr/>
        </p:nvSpPr>
        <p:spPr>
          <a:xfrm>
            <a:off x="56239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4826520" y="35064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7"/>
          <p:cNvSpPr/>
          <p:nvPr/>
        </p:nvSpPr>
        <p:spPr>
          <a:xfrm flipH="1">
            <a:off x="3590280" y="35064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8"/>
          <p:cNvSpPr/>
          <p:nvPr/>
        </p:nvSpPr>
        <p:spPr>
          <a:xfrm>
            <a:off x="5026320" y="4106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9"/>
          <p:cNvSpPr/>
          <p:nvPr/>
        </p:nvSpPr>
        <p:spPr>
          <a:xfrm>
            <a:off x="4105440" y="42998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0"/>
          <p:cNvSpPr/>
          <p:nvPr/>
        </p:nvSpPr>
        <p:spPr>
          <a:xfrm>
            <a:off x="424512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1"/>
          <p:cNvSpPr/>
          <p:nvPr/>
        </p:nvSpPr>
        <p:spPr>
          <a:xfrm>
            <a:off x="3900600" y="41072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2"/>
          <p:cNvSpPr/>
          <p:nvPr/>
        </p:nvSpPr>
        <p:spPr>
          <a:xfrm>
            <a:off x="4819680" y="51440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4921560" y="372204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5531760" y="4768920"/>
            <a:ext cx="150840" cy="1508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Picture 91" descr=""/>
          <p:cNvPicPr/>
          <p:nvPr/>
        </p:nvPicPr>
        <p:blipFill>
          <a:blip r:embed="rId1"/>
          <a:stretch/>
        </p:blipFill>
        <p:spPr>
          <a:xfrm>
            <a:off x="4096080" y="372456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428" name="CustomShape 15"/>
          <p:cNvSpPr/>
          <p:nvPr/>
        </p:nvSpPr>
        <p:spPr>
          <a:xfrm>
            <a:off x="2910960" y="5824800"/>
            <a:ext cx="361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Backup diagram for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29" name="Picture 93" descr=""/>
          <p:cNvPicPr/>
          <p:nvPr/>
        </p:nvPicPr>
        <p:blipFill>
          <a:blip r:embed="rId2"/>
          <a:stretch/>
        </p:blipFill>
        <p:spPr>
          <a:xfrm>
            <a:off x="3585240" y="4128480"/>
            <a:ext cx="240840" cy="304560"/>
          </a:xfrm>
          <a:prstGeom prst="rect">
            <a:avLst/>
          </a:prstGeom>
          <a:ln>
            <a:noFill/>
          </a:ln>
        </p:spPr>
      </p:pic>
      <p:sp>
        <p:nvSpPr>
          <p:cNvPr id="430" name="CustomShape 16"/>
          <p:cNvSpPr/>
          <p:nvPr/>
        </p:nvSpPr>
        <p:spPr>
          <a:xfrm flipV="1">
            <a:off x="5072760" y="3612600"/>
            <a:ext cx="1235520" cy="18432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7"/>
          <p:cNvSpPr/>
          <p:nvPr/>
        </p:nvSpPr>
        <p:spPr>
          <a:xfrm flipV="1">
            <a:off x="5682960" y="4592160"/>
            <a:ext cx="1514520" cy="25200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52adc8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2" name="Picture 102" descr=""/>
          <p:cNvPicPr/>
          <p:nvPr/>
        </p:nvPicPr>
        <p:blipFill>
          <a:blip r:embed="rId3"/>
          <a:stretch/>
        </p:blipFill>
        <p:spPr>
          <a:xfrm>
            <a:off x="2556000" y="5131800"/>
            <a:ext cx="685440" cy="367920"/>
          </a:xfrm>
          <a:prstGeom prst="rect">
            <a:avLst/>
          </a:prstGeom>
          <a:ln>
            <a:noFill/>
          </a:ln>
        </p:spPr>
      </p:pic>
      <p:pic>
        <p:nvPicPr>
          <p:cNvPr id="433" name="Picture 103" descr=""/>
          <p:cNvPicPr/>
          <p:nvPr/>
        </p:nvPicPr>
        <p:blipFill>
          <a:blip r:embed="rId4"/>
          <a:stretch/>
        </p:blipFill>
        <p:spPr>
          <a:xfrm>
            <a:off x="3957120" y="328032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434" name="Picture 104" descr=""/>
          <p:cNvPicPr/>
          <p:nvPr/>
        </p:nvPicPr>
        <p:blipFill>
          <a:blip r:embed="rId5"/>
          <a:stretch/>
        </p:blipFill>
        <p:spPr>
          <a:xfrm>
            <a:off x="4991760" y="31820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435" name="Picture 105" descr=""/>
          <p:cNvPicPr/>
          <p:nvPr/>
        </p:nvPicPr>
        <p:blipFill>
          <a:blip r:embed="rId6"/>
          <a:stretch/>
        </p:blipFill>
        <p:spPr>
          <a:xfrm>
            <a:off x="6308640" y="342216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436" name="Picture 106" descr=""/>
          <p:cNvPicPr/>
          <p:nvPr/>
        </p:nvPicPr>
        <p:blipFill>
          <a:blip r:embed="rId7"/>
          <a:stretch/>
        </p:blipFill>
        <p:spPr>
          <a:xfrm>
            <a:off x="7197840" y="4401720"/>
            <a:ext cx="1104480" cy="380520"/>
          </a:xfrm>
          <a:prstGeom prst="rect">
            <a:avLst/>
          </a:prstGeom>
          <a:ln>
            <a:noFill/>
          </a:ln>
        </p:spPr>
      </p:pic>
      <p:pic>
        <p:nvPicPr>
          <p:cNvPr id="437" name="Picture 107" descr=""/>
          <p:cNvPicPr/>
          <p:nvPr/>
        </p:nvPicPr>
        <p:blipFill>
          <a:blip r:embed="rId8"/>
          <a:stretch/>
        </p:blipFill>
        <p:spPr>
          <a:xfrm>
            <a:off x="6212160" y="5118840"/>
            <a:ext cx="1294920" cy="380520"/>
          </a:xfrm>
          <a:prstGeom prst="rect">
            <a:avLst/>
          </a:prstGeom>
          <a:ln>
            <a:noFill/>
          </a:ln>
        </p:spPr>
      </p:pic>
      <p:pic>
        <p:nvPicPr>
          <p:cNvPr id="438" name="Picture 110" descr=""/>
          <p:cNvPicPr/>
          <p:nvPr/>
        </p:nvPicPr>
        <p:blipFill>
          <a:blip r:embed="rId9"/>
          <a:stretch/>
        </p:blipFill>
        <p:spPr>
          <a:xfrm>
            <a:off x="5630040" y="586728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439" name="Picture 111" descr=""/>
          <p:cNvPicPr/>
          <p:nvPr/>
        </p:nvPicPr>
        <p:blipFill>
          <a:blip r:embed="rId10"/>
          <a:stretch/>
        </p:blipFill>
        <p:spPr>
          <a:xfrm>
            <a:off x="907560" y="1021680"/>
            <a:ext cx="5596200" cy="813600"/>
          </a:xfrm>
          <a:prstGeom prst="rect">
            <a:avLst/>
          </a:prstGeom>
          <a:ln>
            <a:noFill/>
          </a:ln>
        </p:spPr>
      </p:pic>
      <p:pic>
        <p:nvPicPr>
          <p:cNvPr id="440" name="Picture 112" descr=""/>
          <p:cNvPicPr/>
          <p:nvPr/>
        </p:nvPicPr>
        <p:blipFill>
          <a:blip r:embed="rId11"/>
          <a:stretch/>
        </p:blipFill>
        <p:spPr>
          <a:xfrm>
            <a:off x="2145960" y="1864440"/>
            <a:ext cx="6672960" cy="988560"/>
          </a:xfrm>
          <a:prstGeom prst="rect">
            <a:avLst/>
          </a:prstGeom>
          <a:ln>
            <a:noFill/>
          </a:ln>
        </p:spPr>
      </p:pic>
      <p:pic>
        <p:nvPicPr>
          <p:cNvPr id="441" name="Picture 33" descr=""/>
          <p:cNvPicPr/>
          <p:nvPr/>
        </p:nvPicPr>
        <p:blipFill>
          <a:blip r:embed="rId12"/>
          <a:stretch/>
        </p:blipFill>
        <p:spPr>
          <a:xfrm>
            <a:off x="6247800" y="75600"/>
            <a:ext cx="113004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What are we going to do with value function?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28000" y="910800"/>
            <a:ext cx="7992000" cy="57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expectation equations → assess policy performance.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know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is return,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what is value-  and action-value functions.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But we want to find optimal policy!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That is – to know optimal actions in each possible state.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But how to know which policy is better?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How to compare them?</a:t>
            </a:r>
            <a:endParaRPr b="0" lang="nl-NL" sz="24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Optimal policy is the one with the biggest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28000" y="910800"/>
            <a:ext cx="79920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compare policies on the basis of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Best policy          is better or equal to any other policy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46" name="Picture 2" descr=""/>
          <p:cNvPicPr/>
          <p:nvPr/>
        </p:nvPicPr>
        <p:blipFill>
          <a:blip r:embed="rId1"/>
          <a:stretch/>
        </p:blipFill>
        <p:spPr>
          <a:xfrm>
            <a:off x="1907640" y="1484640"/>
            <a:ext cx="977400" cy="342720"/>
          </a:xfrm>
          <a:prstGeom prst="rect">
            <a:avLst/>
          </a:prstGeom>
          <a:ln>
            <a:noFill/>
          </a:ln>
        </p:spPr>
      </p:pic>
      <p:pic>
        <p:nvPicPr>
          <p:cNvPr id="447" name="Picture 3" descr=""/>
          <p:cNvPicPr/>
          <p:nvPr/>
        </p:nvPicPr>
        <p:blipFill>
          <a:blip r:embed="rId2"/>
          <a:stretch/>
        </p:blipFill>
        <p:spPr>
          <a:xfrm>
            <a:off x="3348000" y="1554480"/>
            <a:ext cx="342720" cy="202680"/>
          </a:xfrm>
          <a:prstGeom prst="rect">
            <a:avLst/>
          </a:prstGeom>
          <a:ln>
            <a:noFill/>
          </a:ln>
        </p:spPr>
      </p:pic>
      <p:pic>
        <p:nvPicPr>
          <p:cNvPr id="448" name="Picture 5" descr=""/>
          <p:cNvPicPr/>
          <p:nvPr/>
        </p:nvPicPr>
        <p:blipFill>
          <a:blip r:embed="rId3"/>
          <a:stretch/>
        </p:blipFill>
        <p:spPr>
          <a:xfrm>
            <a:off x="4152960" y="1472040"/>
            <a:ext cx="2145960" cy="36792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4"/>
          <a:stretch/>
        </p:blipFill>
        <p:spPr>
          <a:xfrm>
            <a:off x="6831720" y="1522800"/>
            <a:ext cx="367920" cy="266400"/>
          </a:xfrm>
          <a:prstGeom prst="rect">
            <a:avLst/>
          </a:prstGeom>
          <a:ln>
            <a:noFill/>
          </a:ln>
        </p:spPr>
      </p:pic>
      <p:pic>
        <p:nvPicPr>
          <p:cNvPr id="450" name="Picture 8" descr=""/>
          <p:cNvPicPr/>
          <p:nvPr/>
        </p:nvPicPr>
        <p:blipFill>
          <a:blip r:embed="rId5"/>
          <a:stretch/>
        </p:blipFill>
        <p:spPr>
          <a:xfrm>
            <a:off x="2441520" y="2160000"/>
            <a:ext cx="329760" cy="20268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533880" y="4608720"/>
            <a:ext cx="419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Use optimal policy from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828000" y="2844360"/>
            <a:ext cx="7992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In any finite MDP there is always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at least one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deterministic optimal policy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4572000" y="4608720"/>
            <a:ext cx="4140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Commit action a, and </a:t>
            </a:r>
            <a:r>
              <a:rPr b="1" lang="nl-NL" sz="2400" spc="-1" strike="noStrike">
                <a:solidFill>
                  <a:srgbClr val="c00000"/>
                </a:solidFill>
                <a:latin typeface="Myriad Pro"/>
              </a:rPr>
              <a:t>afterwards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 use optimal policy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54" name="Picture 12" descr=""/>
          <p:cNvPicPr/>
          <p:nvPr/>
        </p:nvPicPr>
        <p:blipFill>
          <a:blip r:embed="rId6"/>
          <a:stretch/>
        </p:blipFill>
        <p:spPr>
          <a:xfrm>
            <a:off x="4910760" y="4045680"/>
            <a:ext cx="3390480" cy="495000"/>
          </a:xfrm>
          <a:prstGeom prst="rect">
            <a:avLst/>
          </a:prstGeom>
          <a:ln>
            <a:noFill/>
          </a:ln>
        </p:spPr>
      </p:pic>
      <p:pic>
        <p:nvPicPr>
          <p:cNvPr id="455" name="Picture 13" descr=""/>
          <p:cNvPicPr/>
          <p:nvPr/>
        </p:nvPicPr>
        <p:blipFill>
          <a:blip r:embed="rId7"/>
          <a:stretch/>
        </p:blipFill>
        <p:spPr>
          <a:xfrm>
            <a:off x="1257840" y="4041360"/>
            <a:ext cx="2742840" cy="495000"/>
          </a:xfrm>
          <a:prstGeom prst="rect">
            <a:avLst/>
          </a:prstGeom>
          <a:ln>
            <a:noFill/>
          </a:ln>
        </p:spPr>
      </p:pic>
      <p:pic>
        <p:nvPicPr>
          <p:cNvPr id="456" name="Picture 14" descr=""/>
          <p:cNvPicPr/>
          <p:nvPr/>
        </p:nvPicPr>
        <p:blipFill>
          <a:blip r:embed="rId8"/>
          <a:stretch/>
        </p:blipFill>
        <p:spPr>
          <a:xfrm>
            <a:off x="7698600" y="100800"/>
            <a:ext cx="761760" cy="418680"/>
          </a:xfrm>
          <a:prstGeom prst="rect">
            <a:avLst/>
          </a:prstGeom>
          <a:ln>
            <a:noFill/>
          </a:ln>
        </p:spPr>
      </p:pic>
      <p:pic>
        <p:nvPicPr>
          <p:cNvPr id="457" name="Picture 7" descr=""/>
          <p:cNvPicPr/>
          <p:nvPr/>
        </p:nvPicPr>
        <p:blipFill>
          <a:blip r:embed="rId9"/>
          <a:stretch/>
        </p:blipFill>
        <p:spPr>
          <a:xfrm>
            <a:off x="6351480" y="9536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458" name="Picture 16" descr=""/>
          <p:cNvPicPr/>
          <p:nvPr/>
        </p:nvPicPr>
        <p:blipFill>
          <a:blip r:embed="rId10"/>
          <a:stretch/>
        </p:blipFill>
        <p:spPr>
          <a:xfrm>
            <a:off x="4083120" y="4757040"/>
            <a:ext cx="139320" cy="164880"/>
          </a:xfrm>
          <a:prstGeom prst="rect">
            <a:avLst/>
          </a:prstGeom>
          <a:ln>
            <a:noFill/>
          </a:ln>
        </p:spPr>
      </p:pic>
      <p:sp>
        <p:nvSpPr>
          <p:cNvPr id="459" name="CustomShape 6"/>
          <p:cNvSpPr/>
          <p:nvPr/>
        </p:nvSpPr>
        <p:spPr>
          <a:xfrm>
            <a:off x="4820040" y="3997800"/>
            <a:ext cx="3639960" cy="6105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7"/>
          <p:cNvSpPr/>
          <p:nvPr/>
        </p:nvSpPr>
        <p:spPr>
          <a:xfrm>
            <a:off x="1048320" y="3950280"/>
            <a:ext cx="3174120" cy="6584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462" name="CustomShape 2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6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467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68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469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470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471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472" name="CustomShape 6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8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477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478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479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sp>
        <p:nvSpPr>
          <p:cNvPr id="480" name="CustomShape 10"/>
          <p:cNvSpPr/>
          <p:nvPr/>
        </p:nvSpPr>
        <p:spPr>
          <a:xfrm>
            <a:off x="1009440" y="3606120"/>
            <a:ext cx="3058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481" name="CustomShape 11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482" name="Picture 52" descr=""/>
          <p:cNvPicPr/>
          <p:nvPr/>
        </p:nvPicPr>
        <p:blipFill>
          <a:blip r:embed="rId11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483" name="Picture 53" descr=""/>
          <p:cNvPicPr/>
          <p:nvPr/>
        </p:nvPicPr>
        <p:blipFill>
          <a:blip r:embed="rId12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484" name="CustomShape 12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3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4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5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6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7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8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9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0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21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2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3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4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5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6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9" name="Picture 44" descr=""/>
          <p:cNvPicPr/>
          <p:nvPr/>
        </p:nvPicPr>
        <p:blipFill>
          <a:blip r:embed="rId13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828000" y="910800"/>
            <a:ext cx="7704000" cy="55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hypothesis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(R.Sutton)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Goals and purposes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can be thought of as the maximization 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expected value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of the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cumulative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sum of a received scalar signal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  <a:ea typeface="Myriad Pro"/>
              </a:rPr>
              <a:t>E.g.: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reward in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chess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  <a:ea typeface="Myriad Pro"/>
              </a:rPr>
              <a:t> – value of taken opponent's piece </a:t>
            </a:r>
            <a:r>
              <a:rPr b="0" lang="nl-NL" sz="2400" spc="-1" strike="noStrike">
                <a:solidFill>
                  <a:srgbClr val="1f497d"/>
                </a:solidFill>
                <a:latin typeface="Myriad Pro"/>
                <a:ea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56" name="Picture 3" descr=""/>
          <p:cNvPicPr/>
          <p:nvPr/>
        </p:nvPicPr>
        <p:blipFill>
          <a:blip r:embed="rId1"/>
          <a:stretch/>
        </p:blipFill>
        <p:spPr>
          <a:xfrm>
            <a:off x="2023920" y="4307760"/>
            <a:ext cx="5384520" cy="393480"/>
          </a:xfrm>
          <a:prstGeom prst="rect">
            <a:avLst/>
          </a:prstGeom>
          <a:ln>
            <a:noFill/>
          </a:ln>
        </p:spPr>
      </p:pic>
      <p:sp>
        <p:nvSpPr>
          <p:cNvPr id="57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Explaining goals to agent through reward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1979640" y="4221000"/>
            <a:ext cx="503640" cy="5756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4"/>
          <p:cNvSpPr/>
          <p:nvPr/>
        </p:nvSpPr>
        <p:spPr>
          <a:xfrm>
            <a:off x="2843640" y="4221000"/>
            <a:ext cx="503640" cy="575640"/>
          </a:xfrm>
          <a:prstGeom prst="rect">
            <a:avLst/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"/>
          <p:cNvSpPr/>
          <p:nvPr/>
        </p:nvSpPr>
        <p:spPr>
          <a:xfrm>
            <a:off x="7192080" y="4429800"/>
            <a:ext cx="216720" cy="2869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"/>
          <p:cNvSpPr/>
          <p:nvPr/>
        </p:nvSpPr>
        <p:spPr>
          <a:xfrm>
            <a:off x="486720" y="3500640"/>
            <a:ext cx="5721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Сumulative reward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called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return: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3492720" y="4864680"/>
            <a:ext cx="2974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immediate reward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5490000" y="3972240"/>
            <a:ext cx="2088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end of episode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 flipH="1" rot="16200000">
            <a:off x="1494360" y="4024800"/>
            <a:ext cx="536400" cy="431640"/>
          </a:xfrm>
          <a:prstGeom prst="bentConnector2">
            <a:avLst/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0"/>
          <p:cNvSpPr/>
          <p:nvPr/>
        </p:nvSpPr>
        <p:spPr>
          <a:xfrm rot="10800000">
            <a:off x="3708000" y="5095800"/>
            <a:ext cx="611640" cy="298080"/>
          </a:xfrm>
          <a:prstGeom prst="bentConnector2">
            <a:avLst/>
          </a:pr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1"/>
          <p:cNvSpPr/>
          <p:nvPr/>
        </p:nvSpPr>
        <p:spPr>
          <a:xfrm flipH="1">
            <a:off x="7408080" y="4203000"/>
            <a:ext cx="168840" cy="370080"/>
          </a:xfrm>
          <a:prstGeom prst="bentConnector3">
            <a:avLst>
              <a:gd name="adj1" fmla="val -134972"/>
            </a:avLst>
          </a:pr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6149520" y="179676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02" name="CustomShape 3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5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6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07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08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09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10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511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512" name="CustomShape 7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8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9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0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1"/>
          <p:cNvSpPr/>
          <p:nvPr/>
        </p:nvSpPr>
        <p:spPr>
          <a:xfrm>
            <a:off x="6166800" y="1875960"/>
            <a:ext cx="79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7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18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19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20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21" name="Picture 47" descr=""/>
          <p:cNvPicPr/>
          <p:nvPr/>
        </p:nvPicPr>
        <p:blipFill>
          <a:blip r:embed="rId11"/>
          <a:stretch/>
        </p:blipFill>
        <p:spPr>
          <a:xfrm>
            <a:off x="8041680" y="3013920"/>
            <a:ext cx="850680" cy="380520"/>
          </a:xfrm>
          <a:prstGeom prst="rect">
            <a:avLst/>
          </a:prstGeom>
          <a:ln>
            <a:noFill/>
          </a:ln>
        </p:spPr>
      </p:pic>
      <p:pic>
        <p:nvPicPr>
          <p:cNvPr id="522" name="Picture 48" descr=""/>
          <p:cNvPicPr/>
          <p:nvPr/>
        </p:nvPicPr>
        <p:blipFill>
          <a:blip r:embed="rId12"/>
          <a:stretch/>
        </p:blipFill>
        <p:spPr>
          <a:xfrm>
            <a:off x="6837480" y="107928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23" name="CustomShape 12"/>
          <p:cNvSpPr/>
          <p:nvPr/>
        </p:nvSpPr>
        <p:spPr>
          <a:xfrm>
            <a:off x="1009440" y="3606120"/>
            <a:ext cx="29862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24" name="CustomShape 1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525" name="Picture 52" descr=""/>
          <p:cNvPicPr/>
          <p:nvPr/>
        </p:nvPicPr>
        <p:blipFill>
          <a:blip r:embed="rId13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526" name="Picture 53" descr=""/>
          <p:cNvPicPr/>
          <p:nvPr/>
        </p:nvPicPr>
        <p:blipFill>
          <a:blip r:embed="rId14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27" name="CustomShape 14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5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6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7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8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9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0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1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2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3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4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5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6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7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8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46" descr=""/>
          <p:cNvPicPr/>
          <p:nvPr/>
        </p:nvPicPr>
        <p:blipFill>
          <a:blip r:embed="rId15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44" name="CustomShape 2"/>
          <p:cNvSpPr/>
          <p:nvPr/>
        </p:nvSpPr>
        <p:spPr>
          <a:xfrm flipH="1">
            <a:off x="2639880" y="220788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"/>
          <p:cNvSpPr/>
          <p:nvPr/>
        </p:nvSpPr>
        <p:spPr>
          <a:xfrm>
            <a:off x="2474640" y="14140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4"/>
          <p:cNvSpPr/>
          <p:nvPr/>
        </p:nvSpPr>
        <p:spPr>
          <a:xfrm flipH="1">
            <a:off x="1238400" y="14140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5"/>
          <p:cNvSpPr/>
          <p:nvPr/>
        </p:nvSpPr>
        <p:spPr>
          <a:xfrm>
            <a:off x="1753560" y="220788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8" name="Picture 18" descr=""/>
          <p:cNvPicPr/>
          <p:nvPr/>
        </p:nvPicPr>
        <p:blipFill>
          <a:blip r:embed="rId1"/>
          <a:stretch/>
        </p:blipFill>
        <p:spPr>
          <a:xfrm>
            <a:off x="1216800" y="26258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49" name="Picture 19" descr=""/>
          <p:cNvPicPr/>
          <p:nvPr/>
        </p:nvPicPr>
        <p:blipFill>
          <a:blip r:embed="rId2"/>
          <a:stretch/>
        </p:blipFill>
        <p:spPr>
          <a:xfrm>
            <a:off x="694080" y="30520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50" name="Picture 20" descr=""/>
          <p:cNvPicPr/>
          <p:nvPr/>
        </p:nvPicPr>
        <p:blipFill>
          <a:blip r:embed="rId3"/>
          <a:stretch/>
        </p:blipFill>
        <p:spPr>
          <a:xfrm>
            <a:off x="1269720" y="212904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51" name="Picture 21" descr=""/>
          <p:cNvPicPr/>
          <p:nvPr/>
        </p:nvPicPr>
        <p:blipFill>
          <a:blip r:embed="rId4"/>
          <a:stretch/>
        </p:blipFill>
        <p:spPr>
          <a:xfrm>
            <a:off x="1960920" y="116640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52" name="Picture 22" descr=""/>
          <p:cNvPicPr/>
          <p:nvPr/>
        </p:nvPicPr>
        <p:blipFill>
          <a:blip r:embed="rId5"/>
          <a:stretch/>
        </p:blipFill>
        <p:spPr>
          <a:xfrm>
            <a:off x="2743560" y="1052640"/>
            <a:ext cx="774360" cy="367920"/>
          </a:xfrm>
          <a:prstGeom prst="rect">
            <a:avLst/>
          </a:prstGeom>
          <a:ln>
            <a:noFill/>
          </a:ln>
        </p:spPr>
      </p:pic>
      <p:pic>
        <p:nvPicPr>
          <p:cNvPr id="553" name="Picture 25" descr=""/>
          <p:cNvPicPr/>
          <p:nvPr/>
        </p:nvPicPr>
        <p:blipFill>
          <a:blip r:embed="rId6"/>
          <a:stretch/>
        </p:blipFill>
        <p:spPr>
          <a:xfrm>
            <a:off x="3793680" y="3016800"/>
            <a:ext cx="875880" cy="380520"/>
          </a:xfrm>
          <a:prstGeom prst="rect">
            <a:avLst/>
          </a:prstGeom>
          <a:ln>
            <a:noFill/>
          </a:ln>
        </p:spPr>
      </p:pic>
      <p:sp>
        <p:nvSpPr>
          <p:cNvPr id="554" name="CustomShape 6"/>
          <p:cNvSpPr/>
          <p:nvPr/>
        </p:nvSpPr>
        <p:spPr>
          <a:xfrm flipH="1">
            <a:off x="6845760" y="222480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7"/>
          <p:cNvSpPr/>
          <p:nvPr/>
        </p:nvSpPr>
        <p:spPr>
          <a:xfrm>
            <a:off x="6680520" y="143136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8"/>
          <p:cNvSpPr/>
          <p:nvPr/>
        </p:nvSpPr>
        <p:spPr>
          <a:xfrm flipH="1">
            <a:off x="5444640" y="143136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9"/>
          <p:cNvSpPr/>
          <p:nvPr/>
        </p:nvSpPr>
        <p:spPr>
          <a:xfrm>
            <a:off x="5959440" y="222480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Picture 30" descr=""/>
          <p:cNvPicPr/>
          <p:nvPr/>
        </p:nvPicPr>
        <p:blipFill>
          <a:blip r:embed="rId7"/>
          <a:stretch/>
        </p:blipFill>
        <p:spPr>
          <a:xfrm>
            <a:off x="5422680" y="2642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559" name="Picture 31" descr=""/>
          <p:cNvPicPr/>
          <p:nvPr/>
        </p:nvPicPr>
        <p:blipFill>
          <a:blip r:embed="rId8"/>
          <a:stretch/>
        </p:blipFill>
        <p:spPr>
          <a:xfrm>
            <a:off x="4966920" y="306900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560" name="Picture 32" descr=""/>
          <p:cNvPicPr/>
          <p:nvPr/>
        </p:nvPicPr>
        <p:blipFill>
          <a:blip r:embed="rId9"/>
          <a:stretch/>
        </p:blipFill>
        <p:spPr>
          <a:xfrm>
            <a:off x="5475600" y="2145960"/>
            <a:ext cx="177480" cy="164880"/>
          </a:xfrm>
          <a:prstGeom prst="rect">
            <a:avLst/>
          </a:prstGeom>
          <a:ln>
            <a:noFill/>
          </a:ln>
        </p:spPr>
      </p:pic>
      <p:pic>
        <p:nvPicPr>
          <p:cNvPr id="561" name="Picture 33" descr=""/>
          <p:cNvPicPr/>
          <p:nvPr/>
        </p:nvPicPr>
        <p:blipFill>
          <a:blip r:embed="rId10"/>
          <a:stretch/>
        </p:blipFill>
        <p:spPr>
          <a:xfrm>
            <a:off x="6166800" y="1183320"/>
            <a:ext cx="139320" cy="164880"/>
          </a:xfrm>
          <a:prstGeom prst="rect">
            <a:avLst/>
          </a:prstGeom>
          <a:ln>
            <a:noFill/>
          </a:ln>
        </p:spPr>
      </p:pic>
      <p:pic>
        <p:nvPicPr>
          <p:cNvPr id="562" name="Picture 47" descr=""/>
          <p:cNvPicPr/>
          <p:nvPr/>
        </p:nvPicPr>
        <p:blipFill>
          <a:blip r:embed="rId11"/>
          <a:stretch/>
        </p:blipFill>
        <p:spPr>
          <a:xfrm>
            <a:off x="8041680" y="3013920"/>
            <a:ext cx="850680" cy="380520"/>
          </a:xfrm>
          <a:prstGeom prst="rect">
            <a:avLst/>
          </a:prstGeom>
          <a:ln>
            <a:noFill/>
          </a:ln>
        </p:spPr>
      </p:pic>
      <p:pic>
        <p:nvPicPr>
          <p:cNvPr id="563" name="Picture 48" descr=""/>
          <p:cNvPicPr/>
          <p:nvPr/>
        </p:nvPicPr>
        <p:blipFill>
          <a:blip r:embed="rId12"/>
          <a:stretch/>
        </p:blipFill>
        <p:spPr>
          <a:xfrm>
            <a:off x="6837480" y="1079280"/>
            <a:ext cx="748800" cy="367920"/>
          </a:xfrm>
          <a:prstGeom prst="rect">
            <a:avLst/>
          </a:prstGeom>
          <a:ln>
            <a:noFill/>
          </a:ln>
        </p:spPr>
      </p:pic>
      <p:sp>
        <p:nvSpPr>
          <p:cNvPr id="564" name="CustomShape 10"/>
          <p:cNvSpPr/>
          <p:nvPr/>
        </p:nvSpPr>
        <p:spPr>
          <a:xfrm>
            <a:off x="1009440" y="3606120"/>
            <a:ext cx="29156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65" name="CustomShape 11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566" name="Picture 52" descr=""/>
          <p:cNvPicPr/>
          <p:nvPr/>
        </p:nvPicPr>
        <p:blipFill>
          <a:blip r:embed="rId13"/>
          <a:stretch/>
        </p:blipFill>
        <p:spPr>
          <a:xfrm>
            <a:off x="2805840" y="402084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567" name="Picture 53" descr=""/>
          <p:cNvPicPr/>
          <p:nvPr/>
        </p:nvPicPr>
        <p:blipFill>
          <a:blip r:embed="rId14"/>
          <a:stretch/>
        </p:blipFill>
        <p:spPr>
          <a:xfrm>
            <a:off x="6962040" y="4008600"/>
            <a:ext cx="748800" cy="367920"/>
          </a:xfrm>
          <a:prstGeom prst="rect">
            <a:avLst/>
          </a:prstGeom>
          <a:ln>
            <a:noFill/>
          </a:ln>
        </p:spPr>
      </p:pic>
      <p:pic>
        <p:nvPicPr>
          <p:cNvPr id="568" name="Picture 54" descr=""/>
          <p:cNvPicPr/>
          <p:nvPr/>
        </p:nvPicPr>
        <p:blipFill>
          <a:blip r:embed="rId15"/>
          <a:stretch/>
        </p:blipFill>
        <p:spPr>
          <a:xfrm>
            <a:off x="783720" y="4758120"/>
            <a:ext cx="6019560" cy="825120"/>
          </a:xfrm>
          <a:prstGeom prst="rect">
            <a:avLst/>
          </a:prstGeom>
          <a:ln>
            <a:noFill/>
          </a:ln>
        </p:spPr>
      </p:pic>
      <p:sp>
        <p:nvSpPr>
          <p:cNvPr id="569" name="CustomShape 12"/>
          <p:cNvSpPr/>
          <p:nvPr/>
        </p:nvSpPr>
        <p:spPr>
          <a:xfrm>
            <a:off x="2738160" y="2022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3"/>
          <p:cNvSpPr/>
          <p:nvPr/>
        </p:nvSpPr>
        <p:spPr>
          <a:xfrm>
            <a:off x="2126520" y="1025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4"/>
          <p:cNvSpPr/>
          <p:nvPr/>
        </p:nvSpPr>
        <p:spPr>
          <a:xfrm>
            <a:off x="3196440" y="29815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5"/>
          <p:cNvSpPr/>
          <p:nvPr/>
        </p:nvSpPr>
        <p:spPr>
          <a:xfrm>
            <a:off x="2406960" y="29854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6"/>
          <p:cNvSpPr/>
          <p:nvPr/>
        </p:nvSpPr>
        <p:spPr>
          <a:xfrm>
            <a:off x="1834200" y="297612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7"/>
          <p:cNvSpPr/>
          <p:nvPr/>
        </p:nvSpPr>
        <p:spPr>
          <a:xfrm>
            <a:off x="1000080" y="298440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8"/>
          <p:cNvSpPr/>
          <p:nvPr/>
        </p:nvSpPr>
        <p:spPr>
          <a:xfrm>
            <a:off x="1584360" y="20383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9"/>
          <p:cNvSpPr/>
          <p:nvPr/>
        </p:nvSpPr>
        <p:spPr>
          <a:xfrm>
            <a:off x="6967800" y="20185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0"/>
          <p:cNvSpPr/>
          <p:nvPr/>
        </p:nvSpPr>
        <p:spPr>
          <a:xfrm>
            <a:off x="6355800" y="10220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21"/>
          <p:cNvSpPr/>
          <p:nvPr/>
        </p:nvSpPr>
        <p:spPr>
          <a:xfrm>
            <a:off x="7426080" y="29782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22"/>
          <p:cNvSpPr/>
          <p:nvPr/>
        </p:nvSpPr>
        <p:spPr>
          <a:xfrm>
            <a:off x="6636600" y="2981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3"/>
          <p:cNvSpPr/>
          <p:nvPr/>
        </p:nvSpPr>
        <p:spPr>
          <a:xfrm>
            <a:off x="6063480" y="297288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4"/>
          <p:cNvSpPr/>
          <p:nvPr/>
        </p:nvSpPr>
        <p:spPr>
          <a:xfrm>
            <a:off x="5229360" y="29811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5"/>
          <p:cNvSpPr/>
          <p:nvPr/>
        </p:nvSpPr>
        <p:spPr>
          <a:xfrm>
            <a:off x="5813640" y="2035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6"/>
          <p:cNvSpPr/>
          <p:nvPr/>
        </p:nvSpPr>
        <p:spPr>
          <a:xfrm>
            <a:off x="4291560" y="1849320"/>
            <a:ext cx="875880" cy="46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997e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6"/>
          <a:stretch/>
        </p:blipFill>
        <p:spPr>
          <a:xfrm>
            <a:off x="1711080" y="5559120"/>
            <a:ext cx="6374880" cy="863280"/>
          </a:xfrm>
          <a:prstGeom prst="rect">
            <a:avLst/>
          </a:prstGeom>
          <a:ln>
            <a:noFill/>
          </a:ln>
        </p:spPr>
      </p:pic>
      <p:pic>
        <p:nvPicPr>
          <p:cNvPr id="585" name="Picture 55" descr=""/>
          <p:cNvPicPr/>
          <p:nvPr/>
        </p:nvPicPr>
        <p:blipFill>
          <a:blip r:embed="rId17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  <p:sp>
        <p:nvSpPr>
          <p:cNvPr id="586" name="CustomShape 27"/>
          <p:cNvSpPr/>
          <p:nvPr/>
        </p:nvSpPr>
        <p:spPr>
          <a:xfrm>
            <a:off x="6166800" y="1875960"/>
            <a:ext cx="79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8"/>
          <p:cNvSpPr/>
          <p:nvPr/>
        </p:nvSpPr>
        <p:spPr>
          <a:xfrm>
            <a:off x="6149520" y="179676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1009440" y="3606120"/>
            <a:ext cx="313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03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04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05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06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07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08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20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21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22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23" name="Picture 23" descr=""/>
          <p:cNvPicPr/>
          <p:nvPr/>
        </p:nvPicPr>
        <p:blipFill>
          <a:blip r:embed="rId11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624" name="Picture 24" descr=""/>
          <p:cNvPicPr/>
          <p:nvPr/>
        </p:nvPicPr>
        <p:blipFill>
          <a:blip r:embed="rId12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625" name="Picture 42" descr=""/>
          <p:cNvPicPr/>
          <p:nvPr/>
        </p:nvPicPr>
        <p:blipFill>
          <a:blip r:embed="rId13"/>
          <a:stretch/>
        </p:blipFill>
        <p:spPr>
          <a:xfrm>
            <a:off x="5985720" y="100800"/>
            <a:ext cx="76176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1009440" y="3606120"/>
            <a:ext cx="313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29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41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42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43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44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45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46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58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59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60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61" name="Picture 16" descr=""/>
          <p:cNvPicPr/>
          <p:nvPr/>
        </p:nvPicPr>
        <p:blipFill>
          <a:blip r:embed="rId11"/>
          <a:stretch/>
        </p:blipFill>
        <p:spPr>
          <a:xfrm>
            <a:off x="7765560" y="2746080"/>
            <a:ext cx="1224720" cy="367200"/>
          </a:xfrm>
          <a:prstGeom prst="rect">
            <a:avLst/>
          </a:prstGeom>
          <a:ln>
            <a:noFill/>
          </a:ln>
        </p:spPr>
      </p:pic>
      <p:pic>
        <p:nvPicPr>
          <p:cNvPr id="662" name="Picture 17" descr=""/>
          <p:cNvPicPr/>
          <p:nvPr/>
        </p:nvPicPr>
        <p:blipFill>
          <a:blip r:embed="rId12"/>
          <a:stretch/>
        </p:blipFill>
        <p:spPr>
          <a:xfrm>
            <a:off x="6845400" y="1124640"/>
            <a:ext cx="1066320" cy="367920"/>
          </a:xfrm>
          <a:prstGeom prst="rect">
            <a:avLst/>
          </a:prstGeom>
          <a:ln>
            <a:noFill/>
          </a:ln>
        </p:spPr>
      </p:pic>
      <p:sp>
        <p:nvSpPr>
          <p:cNvPr id="663" name="CustomShape 26"/>
          <p:cNvSpPr/>
          <p:nvPr/>
        </p:nvSpPr>
        <p:spPr>
          <a:xfrm>
            <a:off x="689220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64" name="CustomShape 27"/>
          <p:cNvSpPr/>
          <p:nvPr/>
        </p:nvSpPr>
        <p:spPr>
          <a:xfrm>
            <a:off x="550188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665" name="Picture 23" descr=""/>
          <p:cNvPicPr/>
          <p:nvPr/>
        </p:nvPicPr>
        <p:blipFill>
          <a:blip r:embed="rId13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666" name="Picture 24" descr=""/>
          <p:cNvPicPr/>
          <p:nvPr/>
        </p:nvPicPr>
        <p:blipFill>
          <a:blip r:embed="rId14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667" name="Picture 46" descr=""/>
          <p:cNvPicPr/>
          <p:nvPr/>
        </p:nvPicPr>
        <p:blipFill>
          <a:blip r:embed="rId15"/>
          <a:stretch/>
        </p:blipFill>
        <p:spPr>
          <a:xfrm>
            <a:off x="5968080" y="75600"/>
            <a:ext cx="1130040" cy="418680"/>
          </a:xfrm>
          <a:prstGeom prst="rect">
            <a:avLst/>
          </a:prstGeom>
          <a:ln>
            <a:noFill/>
          </a:ln>
        </p:spPr>
      </p:pic>
      <p:sp>
        <p:nvSpPr>
          <p:cNvPr id="668" name="CustomShape 28"/>
          <p:cNvSpPr/>
          <p:nvPr/>
        </p:nvSpPr>
        <p:spPr>
          <a:xfrm>
            <a:off x="56520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9"/>
          <p:cNvSpPr/>
          <p:nvPr/>
        </p:nvSpPr>
        <p:spPr>
          <a:xfrm>
            <a:off x="69822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Bellman optimality equation for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1009440" y="3606120"/>
            <a:ext cx="29862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equation for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5208120" y="3607200"/>
            <a:ext cx="3125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673" name="CustomShape 4"/>
          <p:cNvSpPr/>
          <p:nvPr/>
        </p:nvSpPr>
        <p:spPr>
          <a:xfrm flipH="1">
            <a:off x="2663640" y="224244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5"/>
          <p:cNvSpPr/>
          <p:nvPr/>
        </p:nvSpPr>
        <p:spPr>
          <a:xfrm>
            <a:off x="2205000" y="115560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6"/>
          <p:cNvSpPr/>
          <p:nvPr/>
        </p:nvSpPr>
        <p:spPr>
          <a:xfrm>
            <a:off x="109044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7"/>
          <p:cNvSpPr/>
          <p:nvPr/>
        </p:nvSpPr>
        <p:spPr>
          <a:xfrm>
            <a:off x="32958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8"/>
          <p:cNvSpPr/>
          <p:nvPr/>
        </p:nvSpPr>
        <p:spPr>
          <a:xfrm>
            <a:off x="2498400" y="144900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9"/>
          <p:cNvSpPr/>
          <p:nvPr/>
        </p:nvSpPr>
        <p:spPr>
          <a:xfrm flipH="1">
            <a:off x="1262160" y="144900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0"/>
          <p:cNvSpPr/>
          <p:nvPr/>
        </p:nvSpPr>
        <p:spPr>
          <a:xfrm>
            <a:off x="2698200" y="204876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1"/>
          <p:cNvSpPr/>
          <p:nvPr/>
        </p:nvSpPr>
        <p:spPr>
          <a:xfrm>
            <a:off x="1777320" y="224244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2"/>
          <p:cNvSpPr/>
          <p:nvPr/>
        </p:nvSpPr>
        <p:spPr>
          <a:xfrm>
            <a:off x="191700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3"/>
          <p:cNvSpPr/>
          <p:nvPr/>
        </p:nvSpPr>
        <p:spPr>
          <a:xfrm>
            <a:off x="1572480" y="204984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4"/>
          <p:cNvSpPr/>
          <p:nvPr/>
        </p:nvSpPr>
        <p:spPr>
          <a:xfrm>
            <a:off x="2491560" y="308664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Picture 70" descr=""/>
          <p:cNvPicPr/>
          <p:nvPr/>
        </p:nvPicPr>
        <p:blipFill>
          <a:blip r:embed="rId1"/>
          <a:stretch/>
        </p:blipFill>
        <p:spPr>
          <a:xfrm>
            <a:off x="1861920" y="166176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685" name="Picture 71" descr=""/>
          <p:cNvPicPr/>
          <p:nvPr/>
        </p:nvPicPr>
        <p:blipFill>
          <a:blip r:embed="rId2"/>
          <a:stretch/>
        </p:blipFill>
        <p:spPr>
          <a:xfrm>
            <a:off x="1269360" y="206568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686" name="Picture 72" descr=""/>
          <p:cNvPicPr/>
          <p:nvPr/>
        </p:nvPicPr>
        <p:blipFill>
          <a:blip r:embed="rId3"/>
          <a:stretch/>
        </p:blipFill>
        <p:spPr>
          <a:xfrm>
            <a:off x="601560" y="277704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687" name="Picture 73" descr=""/>
          <p:cNvPicPr/>
          <p:nvPr/>
        </p:nvPicPr>
        <p:blipFill>
          <a:blip r:embed="rId4"/>
          <a:stretch/>
        </p:blipFill>
        <p:spPr>
          <a:xfrm>
            <a:off x="1661040" y="125568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688" name="Picture 74" descr=""/>
          <p:cNvPicPr/>
          <p:nvPr/>
        </p:nvPicPr>
        <p:blipFill>
          <a:blip r:embed="rId5"/>
          <a:stretch/>
        </p:blipFill>
        <p:spPr>
          <a:xfrm>
            <a:off x="2646360" y="1126440"/>
            <a:ext cx="1091880" cy="367920"/>
          </a:xfrm>
          <a:prstGeom prst="rect">
            <a:avLst/>
          </a:prstGeom>
          <a:ln>
            <a:noFill/>
          </a:ln>
        </p:spPr>
      </p:pic>
      <p:pic>
        <p:nvPicPr>
          <p:cNvPr id="689" name="Picture 75" descr=""/>
          <p:cNvPicPr/>
          <p:nvPr/>
        </p:nvPicPr>
        <p:blipFill>
          <a:blip r:embed="rId6"/>
          <a:stretch/>
        </p:blipFill>
        <p:spPr>
          <a:xfrm>
            <a:off x="3481920" y="2771280"/>
            <a:ext cx="1205640" cy="354240"/>
          </a:xfrm>
          <a:prstGeom prst="rect">
            <a:avLst/>
          </a:prstGeom>
          <a:ln>
            <a:noFill/>
          </a:ln>
        </p:spPr>
      </p:pic>
      <p:sp>
        <p:nvSpPr>
          <p:cNvPr id="690" name="CustomShape 15"/>
          <p:cNvSpPr/>
          <p:nvPr/>
        </p:nvSpPr>
        <p:spPr>
          <a:xfrm flipH="1">
            <a:off x="6911280" y="2248920"/>
            <a:ext cx="26496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6"/>
          <p:cNvSpPr/>
          <p:nvPr/>
        </p:nvSpPr>
        <p:spPr>
          <a:xfrm>
            <a:off x="6453000" y="116208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7"/>
          <p:cNvSpPr/>
          <p:nvPr/>
        </p:nvSpPr>
        <p:spPr>
          <a:xfrm>
            <a:off x="533844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8"/>
          <p:cNvSpPr/>
          <p:nvPr/>
        </p:nvSpPr>
        <p:spPr>
          <a:xfrm>
            <a:off x="75438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9"/>
          <p:cNvSpPr/>
          <p:nvPr/>
        </p:nvSpPr>
        <p:spPr>
          <a:xfrm>
            <a:off x="6746400" y="1455480"/>
            <a:ext cx="96912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20"/>
          <p:cNvSpPr/>
          <p:nvPr/>
        </p:nvSpPr>
        <p:spPr>
          <a:xfrm flipH="1">
            <a:off x="5510160" y="1455480"/>
            <a:ext cx="992880" cy="163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1"/>
          <p:cNvSpPr/>
          <p:nvPr/>
        </p:nvSpPr>
        <p:spPr>
          <a:xfrm>
            <a:off x="6946200" y="2055240"/>
            <a:ext cx="456120" cy="45612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2"/>
          <p:cNvSpPr/>
          <p:nvPr/>
        </p:nvSpPr>
        <p:spPr>
          <a:xfrm>
            <a:off x="6025320" y="2248920"/>
            <a:ext cx="311040" cy="8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3"/>
          <p:cNvSpPr/>
          <p:nvPr/>
        </p:nvSpPr>
        <p:spPr>
          <a:xfrm>
            <a:off x="616500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24"/>
          <p:cNvSpPr/>
          <p:nvPr/>
        </p:nvSpPr>
        <p:spPr>
          <a:xfrm>
            <a:off x="5820480" y="2056320"/>
            <a:ext cx="453960" cy="453960"/>
          </a:xfrm>
          <a:prstGeom prst="ellipse">
            <a:avLst/>
          </a:prstGeom>
          <a:solidFill>
            <a:srgbClr val="42997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5"/>
          <p:cNvSpPr/>
          <p:nvPr/>
        </p:nvSpPr>
        <p:spPr>
          <a:xfrm>
            <a:off x="6739560" y="3093120"/>
            <a:ext cx="343440" cy="343440"/>
          </a:xfrm>
          <a:prstGeom prst="ellipse">
            <a:avLst/>
          </a:prstGeom>
          <a:solidFill>
            <a:srgbClr val="306c8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1" name="Picture 89" descr=""/>
          <p:cNvPicPr/>
          <p:nvPr/>
        </p:nvPicPr>
        <p:blipFill>
          <a:blip r:embed="rId7"/>
          <a:stretch/>
        </p:blipFill>
        <p:spPr>
          <a:xfrm>
            <a:off x="6109560" y="1668240"/>
            <a:ext cx="164880" cy="164880"/>
          </a:xfrm>
          <a:prstGeom prst="rect">
            <a:avLst/>
          </a:prstGeom>
          <a:ln>
            <a:noFill/>
          </a:ln>
        </p:spPr>
      </p:pic>
      <p:pic>
        <p:nvPicPr>
          <p:cNvPr id="702" name="Picture 90" descr=""/>
          <p:cNvPicPr/>
          <p:nvPr/>
        </p:nvPicPr>
        <p:blipFill>
          <a:blip r:embed="rId8"/>
          <a:stretch/>
        </p:blipFill>
        <p:spPr>
          <a:xfrm>
            <a:off x="5517360" y="2072520"/>
            <a:ext cx="240840" cy="304560"/>
          </a:xfrm>
          <a:prstGeom prst="rect">
            <a:avLst/>
          </a:prstGeom>
          <a:ln>
            <a:noFill/>
          </a:ln>
        </p:spPr>
      </p:pic>
      <p:pic>
        <p:nvPicPr>
          <p:cNvPr id="703" name="Picture 91" descr=""/>
          <p:cNvPicPr/>
          <p:nvPr/>
        </p:nvPicPr>
        <p:blipFill>
          <a:blip r:embed="rId9"/>
          <a:stretch/>
        </p:blipFill>
        <p:spPr>
          <a:xfrm>
            <a:off x="4968000" y="2784960"/>
            <a:ext cx="626400" cy="336240"/>
          </a:xfrm>
          <a:prstGeom prst="rect">
            <a:avLst/>
          </a:prstGeom>
          <a:ln>
            <a:noFill/>
          </a:ln>
        </p:spPr>
      </p:pic>
      <p:pic>
        <p:nvPicPr>
          <p:cNvPr id="704" name="Picture 92" descr=""/>
          <p:cNvPicPr/>
          <p:nvPr/>
        </p:nvPicPr>
        <p:blipFill>
          <a:blip r:embed="rId10"/>
          <a:stretch/>
        </p:blipFill>
        <p:spPr>
          <a:xfrm>
            <a:off x="5909040" y="1262160"/>
            <a:ext cx="495000" cy="240840"/>
          </a:xfrm>
          <a:prstGeom prst="rect">
            <a:avLst/>
          </a:prstGeom>
          <a:ln>
            <a:noFill/>
          </a:ln>
        </p:spPr>
      </p:pic>
      <p:pic>
        <p:nvPicPr>
          <p:cNvPr id="705" name="Picture 16" descr=""/>
          <p:cNvPicPr/>
          <p:nvPr/>
        </p:nvPicPr>
        <p:blipFill>
          <a:blip r:embed="rId11"/>
          <a:stretch/>
        </p:blipFill>
        <p:spPr>
          <a:xfrm>
            <a:off x="7765560" y="2746080"/>
            <a:ext cx="1224720" cy="367200"/>
          </a:xfrm>
          <a:prstGeom prst="rect">
            <a:avLst/>
          </a:prstGeom>
          <a:ln>
            <a:noFill/>
          </a:ln>
        </p:spPr>
      </p:pic>
      <p:pic>
        <p:nvPicPr>
          <p:cNvPr id="706" name="Picture 17" descr=""/>
          <p:cNvPicPr/>
          <p:nvPr/>
        </p:nvPicPr>
        <p:blipFill>
          <a:blip r:embed="rId12"/>
          <a:stretch/>
        </p:blipFill>
        <p:spPr>
          <a:xfrm>
            <a:off x="6845400" y="112464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07" name="Picture 23" descr=""/>
          <p:cNvPicPr/>
          <p:nvPr/>
        </p:nvPicPr>
        <p:blipFill>
          <a:blip r:embed="rId13"/>
          <a:stretch/>
        </p:blipFill>
        <p:spPr>
          <a:xfrm>
            <a:off x="2772000" y="40057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708" name="Picture 24" descr=""/>
          <p:cNvPicPr/>
          <p:nvPr/>
        </p:nvPicPr>
        <p:blipFill>
          <a:blip r:embed="rId14"/>
          <a:stretch/>
        </p:blipFill>
        <p:spPr>
          <a:xfrm>
            <a:off x="7010280" y="399348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09" name="Picture 48" descr=""/>
          <p:cNvPicPr/>
          <p:nvPr/>
        </p:nvPicPr>
        <p:blipFill>
          <a:blip r:embed="rId15"/>
          <a:stretch/>
        </p:blipFill>
        <p:spPr>
          <a:xfrm>
            <a:off x="5968080" y="75600"/>
            <a:ext cx="1130040" cy="418680"/>
          </a:xfrm>
          <a:prstGeom prst="rect">
            <a:avLst/>
          </a:prstGeom>
          <a:ln>
            <a:noFill/>
          </a:ln>
        </p:spPr>
      </p:pic>
      <p:pic>
        <p:nvPicPr>
          <p:cNvPr id="710" name="Picture 2" descr=""/>
          <p:cNvPicPr/>
          <p:nvPr/>
        </p:nvPicPr>
        <p:blipFill>
          <a:blip r:embed="rId16"/>
          <a:stretch/>
        </p:blipFill>
        <p:spPr>
          <a:xfrm>
            <a:off x="616320" y="4545000"/>
            <a:ext cx="8241840" cy="863280"/>
          </a:xfrm>
          <a:prstGeom prst="rect">
            <a:avLst/>
          </a:prstGeom>
          <a:ln>
            <a:noFill/>
          </a:ln>
        </p:spPr>
      </p:pic>
      <p:pic>
        <p:nvPicPr>
          <p:cNvPr id="711" name="Picture 3" descr=""/>
          <p:cNvPicPr/>
          <p:nvPr/>
        </p:nvPicPr>
        <p:blipFill>
          <a:blip r:embed="rId17"/>
          <a:stretch/>
        </p:blipFill>
        <p:spPr>
          <a:xfrm>
            <a:off x="1813320" y="5382720"/>
            <a:ext cx="5866920" cy="1002960"/>
          </a:xfrm>
          <a:prstGeom prst="rect">
            <a:avLst/>
          </a:prstGeom>
          <a:ln>
            <a:noFill/>
          </a:ln>
        </p:spPr>
      </p:pic>
      <p:sp>
        <p:nvSpPr>
          <p:cNvPr id="712" name="CustomShape 26"/>
          <p:cNvSpPr/>
          <p:nvPr/>
        </p:nvSpPr>
        <p:spPr>
          <a:xfrm>
            <a:off x="689220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3" name="CustomShape 27"/>
          <p:cNvSpPr/>
          <p:nvPr/>
        </p:nvSpPr>
        <p:spPr>
          <a:xfrm>
            <a:off x="5501880" y="2754000"/>
            <a:ext cx="84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max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4" name="CustomShape 28"/>
          <p:cNvSpPr/>
          <p:nvPr/>
        </p:nvSpPr>
        <p:spPr>
          <a:xfrm>
            <a:off x="56520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9"/>
          <p:cNvSpPr/>
          <p:nvPr/>
        </p:nvSpPr>
        <p:spPr>
          <a:xfrm>
            <a:off x="6982200" y="2853000"/>
            <a:ext cx="6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2adc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Well, that was tough. What’s next?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828000" y="910800"/>
            <a:ext cx="7992000" cy="34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Now we are equipped with heavy artillery of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for            and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for              and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That will be our toolkit for finding optimal policy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using dynamic programming!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18" name="Picture 2" descr=""/>
          <p:cNvPicPr/>
          <p:nvPr/>
        </p:nvPicPr>
        <p:blipFill>
          <a:blip r:embed="rId1"/>
          <a:stretch/>
        </p:blipFill>
        <p:spPr>
          <a:xfrm>
            <a:off x="5809320" y="1512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19" name="Picture 3" descr=""/>
          <p:cNvPicPr/>
          <p:nvPr/>
        </p:nvPicPr>
        <p:blipFill>
          <a:blip r:embed="rId2"/>
          <a:stretch/>
        </p:blipFill>
        <p:spPr>
          <a:xfrm>
            <a:off x="7105680" y="151200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720" name="Picture 5" descr=""/>
          <p:cNvPicPr/>
          <p:nvPr/>
        </p:nvPicPr>
        <p:blipFill>
          <a:blip r:embed="rId3"/>
          <a:stretch/>
        </p:blipFill>
        <p:spPr>
          <a:xfrm>
            <a:off x="7033680" y="2088000"/>
            <a:ext cx="1066320" cy="367920"/>
          </a:xfrm>
          <a:prstGeom prst="rect">
            <a:avLst/>
          </a:prstGeom>
          <a:ln>
            <a:noFill/>
          </a:ln>
        </p:spPr>
      </p:pic>
      <p:pic>
        <p:nvPicPr>
          <p:cNvPr id="721" name="Picture 6" descr=""/>
          <p:cNvPicPr/>
          <p:nvPr/>
        </p:nvPicPr>
        <p:blipFill>
          <a:blip r:embed="rId4"/>
          <a:stretch/>
        </p:blipFill>
        <p:spPr>
          <a:xfrm>
            <a:off x="5593320" y="2088000"/>
            <a:ext cx="748800" cy="36792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Generalized policy iteration: </a:t>
            </a:r>
            <a:br/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 Policy: evaluation &amp; improvement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Model-based setup with value-based approach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828000" y="910800"/>
            <a:ext cx="7992000" cy="42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How to find optimal policy? 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model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&amp;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value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based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Model-based setup – model of the world is known, i.e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all                        is known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br/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based approach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Build or estimate a value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Extract a policy from the value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725" name="Picture 7" descr=""/>
          <p:cNvPicPr/>
          <p:nvPr/>
        </p:nvPicPr>
        <p:blipFill>
          <a:blip r:embed="rId1"/>
          <a:stretch/>
        </p:blipFill>
        <p:spPr>
          <a:xfrm>
            <a:off x="1331640" y="2277000"/>
            <a:ext cx="1612440" cy="380520"/>
          </a:xfrm>
          <a:prstGeom prst="rect">
            <a:avLst/>
          </a:prstGeom>
          <a:ln>
            <a:noFill/>
          </a:ln>
        </p:spPr>
      </p:pic>
      <p:pic>
        <p:nvPicPr>
          <p:cNvPr id="726" name="Picture 8" descr=""/>
          <p:cNvPicPr/>
          <p:nvPr/>
        </p:nvPicPr>
        <p:blipFill>
          <a:blip r:embed="rId2"/>
          <a:stretch/>
        </p:blipFill>
        <p:spPr>
          <a:xfrm>
            <a:off x="3924000" y="2241000"/>
            <a:ext cx="1231560" cy="36792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evaluation: motivation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28" name="CustomShape 2"/>
          <p:cNvSpPr/>
          <p:nvPr/>
        </p:nvSpPr>
        <p:spPr>
          <a:xfrm>
            <a:off x="828000" y="1484640"/>
            <a:ext cx="7992000" cy="47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 is also called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prediction problem: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predict value function for a particular policy.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basically a system of linear equations where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# of unknowns = # of equations = # of states 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29" name="Picture 6" descr=""/>
          <p:cNvPicPr/>
          <p:nvPr/>
        </p:nvPicPr>
        <p:blipFill>
          <a:blip r:embed="rId1"/>
          <a:stretch/>
        </p:blipFill>
        <p:spPr>
          <a:xfrm>
            <a:off x="1230480" y="3426840"/>
            <a:ext cx="6921000" cy="825120"/>
          </a:xfrm>
          <a:prstGeom prst="rect">
            <a:avLst/>
          </a:prstGeom>
          <a:ln>
            <a:noFill/>
          </a:ln>
        </p:spPr>
      </p:pic>
      <p:pic>
        <p:nvPicPr>
          <p:cNvPr id="730" name="Picture 9" descr=""/>
          <p:cNvPicPr/>
          <p:nvPr/>
        </p:nvPicPr>
        <p:blipFill>
          <a:blip r:embed="rId2"/>
          <a:stretch/>
        </p:blipFill>
        <p:spPr>
          <a:xfrm>
            <a:off x="2170440" y="4336560"/>
            <a:ext cx="4406400" cy="367920"/>
          </a:xfrm>
          <a:prstGeom prst="rect">
            <a:avLst/>
          </a:prstGeom>
          <a:ln>
            <a:noFill/>
          </a:ln>
        </p:spPr>
      </p:pic>
      <p:sp>
        <p:nvSpPr>
          <p:cNvPr id="731" name="CustomShape 3"/>
          <p:cNvSpPr/>
          <p:nvPr/>
        </p:nvSpPr>
        <p:spPr>
          <a:xfrm>
            <a:off x="1558440" y="907200"/>
            <a:ext cx="6315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Myriad Pro"/>
              </a:rPr>
              <a:t>If you can't measure it, you can't improve it. Peter Drucker</a:t>
            </a:r>
            <a:endParaRPr b="0" lang="nl-NL" sz="2000" spc="-1" strike="noStrike"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evaluation: algorithm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828000" y="910800"/>
            <a:ext cx="7992000" cy="52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Input     , the policy to be evaluated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an array                     , for all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Repeat              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               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                 (a small positive number)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Output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34" name="Picture 2" descr=""/>
          <p:cNvPicPr/>
          <p:nvPr/>
        </p:nvPicPr>
        <p:blipFill>
          <a:blip r:embed="rId1"/>
          <a:stretch/>
        </p:blipFill>
        <p:spPr>
          <a:xfrm>
            <a:off x="1763640" y="1059120"/>
            <a:ext cx="202680" cy="164880"/>
          </a:xfrm>
          <a:prstGeom prst="rect">
            <a:avLst/>
          </a:prstGeom>
          <a:ln>
            <a:noFill/>
          </a:ln>
        </p:spPr>
      </p:pic>
      <p:pic>
        <p:nvPicPr>
          <p:cNvPr id="735" name="Picture 6" descr=""/>
          <p:cNvPicPr/>
          <p:nvPr/>
        </p:nvPicPr>
        <p:blipFill>
          <a:blip r:embed="rId2"/>
          <a:stretch/>
        </p:blipFill>
        <p:spPr>
          <a:xfrm>
            <a:off x="1331640" y="2314440"/>
            <a:ext cx="1002960" cy="279000"/>
          </a:xfrm>
          <a:prstGeom prst="rect">
            <a:avLst/>
          </a:prstGeom>
          <a:ln>
            <a:noFill/>
          </a:ln>
        </p:spPr>
      </p:pic>
      <p:pic>
        <p:nvPicPr>
          <p:cNvPr id="736" name="Picture 9" descr=""/>
          <p:cNvPicPr/>
          <p:nvPr/>
        </p:nvPicPr>
        <p:blipFill>
          <a:blip r:embed="rId3"/>
          <a:stretch/>
        </p:blipFill>
        <p:spPr>
          <a:xfrm>
            <a:off x="2520720" y="272952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737" name="Picture 13" descr=""/>
          <p:cNvPicPr/>
          <p:nvPr/>
        </p:nvPicPr>
        <p:blipFill>
          <a:blip r:embed="rId4"/>
          <a:stretch/>
        </p:blipFill>
        <p:spPr>
          <a:xfrm>
            <a:off x="1617480" y="5274720"/>
            <a:ext cx="926640" cy="279000"/>
          </a:xfrm>
          <a:prstGeom prst="rect">
            <a:avLst/>
          </a:prstGeom>
          <a:ln>
            <a:noFill/>
          </a:ln>
        </p:spPr>
      </p:pic>
      <p:sp>
        <p:nvSpPr>
          <p:cNvPr id="738" name="CustomShape 3"/>
          <p:cNvSpPr/>
          <p:nvPr/>
        </p:nvSpPr>
        <p:spPr>
          <a:xfrm>
            <a:off x="5597280" y="2621160"/>
            <a:ext cx="29887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00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expectation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180000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                 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1776240" y="3650400"/>
            <a:ext cx="6827760" cy="10101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5"/>
          <p:cNvSpPr/>
          <p:nvPr/>
        </p:nvSpPr>
        <p:spPr>
          <a:xfrm flipH="1" rot="16200000">
            <a:off x="7985520" y="3537360"/>
            <a:ext cx="1118520" cy="117720"/>
          </a:xfrm>
          <a:prstGeom prst="bentConnector4">
            <a:avLst>
              <a:gd name="adj1" fmla="val 527"/>
              <a:gd name="adj2" fmla="val 293799"/>
            </a:avLst>
          </a:prstGeom>
          <a:noFill/>
          <a:ln w="25560">
            <a:solidFill>
              <a:srgbClr val="306c8d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1" name="Picture 25" descr=""/>
          <p:cNvPicPr/>
          <p:nvPr/>
        </p:nvPicPr>
        <p:blipFill>
          <a:blip r:embed="rId5"/>
          <a:stretch/>
        </p:blipFill>
        <p:spPr>
          <a:xfrm>
            <a:off x="7669440" y="30366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42" name="Picture 7" descr=""/>
          <p:cNvPicPr/>
          <p:nvPr/>
        </p:nvPicPr>
        <p:blipFill>
          <a:blip r:embed="rId6"/>
          <a:stretch/>
        </p:blipFill>
        <p:spPr>
          <a:xfrm>
            <a:off x="5330520" y="141732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743" name="Picture 16" descr=""/>
          <p:cNvPicPr/>
          <p:nvPr/>
        </p:nvPicPr>
        <p:blipFill>
          <a:blip r:embed="rId7"/>
          <a:stretch/>
        </p:blipFill>
        <p:spPr>
          <a:xfrm>
            <a:off x="1825200" y="3187080"/>
            <a:ext cx="2158560" cy="367920"/>
          </a:xfrm>
          <a:prstGeom prst="rect">
            <a:avLst/>
          </a:prstGeom>
          <a:ln>
            <a:noFill/>
          </a:ln>
        </p:spPr>
      </p:pic>
      <p:pic>
        <p:nvPicPr>
          <p:cNvPr id="744" name="Picture 18" descr=""/>
          <p:cNvPicPr/>
          <p:nvPr/>
        </p:nvPicPr>
        <p:blipFill>
          <a:blip r:embed="rId8"/>
          <a:stretch/>
        </p:blipFill>
        <p:spPr>
          <a:xfrm>
            <a:off x="1825200" y="3801960"/>
            <a:ext cx="6667200" cy="825120"/>
          </a:xfrm>
          <a:prstGeom prst="rect">
            <a:avLst/>
          </a:prstGeom>
          <a:ln>
            <a:noFill/>
          </a:ln>
        </p:spPr>
      </p:pic>
      <p:pic>
        <p:nvPicPr>
          <p:cNvPr id="745" name="Picture 19" descr=""/>
          <p:cNvPicPr/>
          <p:nvPr/>
        </p:nvPicPr>
        <p:blipFill>
          <a:blip r:embed="rId9"/>
          <a:stretch/>
        </p:blipFill>
        <p:spPr>
          <a:xfrm>
            <a:off x="1825200" y="4771440"/>
            <a:ext cx="4457520" cy="367920"/>
          </a:xfrm>
          <a:prstGeom prst="rect">
            <a:avLst/>
          </a:prstGeom>
          <a:ln>
            <a:noFill/>
          </a:ln>
        </p:spPr>
      </p:pic>
      <p:pic>
        <p:nvPicPr>
          <p:cNvPr id="746" name="Picture 21" descr=""/>
          <p:cNvPicPr/>
          <p:nvPr/>
        </p:nvPicPr>
        <p:blipFill>
          <a:blip r:embed="rId10"/>
          <a:stretch/>
        </p:blipFill>
        <p:spPr>
          <a:xfrm>
            <a:off x="1967040" y="5844240"/>
            <a:ext cx="990360" cy="240840"/>
          </a:xfrm>
          <a:prstGeom prst="rect">
            <a:avLst/>
          </a:prstGeom>
          <a:ln>
            <a:noFill/>
          </a:ln>
        </p:spPr>
      </p:pic>
      <p:pic>
        <p:nvPicPr>
          <p:cNvPr id="747" name="Picture 5" descr=""/>
          <p:cNvPicPr/>
          <p:nvPr/>
        </p:nvPicPr>
        <p:blipFill>
          <a:blip r:embed="rId11"/>
          <a:stretch/>
        </p:blipFill>
        <p:spPr>
          <a:xfrm>
            <a:off x="3157920" y="1407240"/>
            <a:ext cx="1269720" cy="3679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data center non-stop cooling system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828000" y="910800"/>
            <a:ext cx="7704000" cy="30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temperature measurements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different fans speed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 for exceeding temperature thresholds  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for each second system is cool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an idea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828000" y="910800"/>
            <a:ext cx="7992000" cy="48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Once we know what is              for a particular  policy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improve it by acting greedily w.r.t.           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This procedure is guaranteed to produce a better policy!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50" name="Picture 3" descr=""/>
          <p:cNvPicPr/>
          <p:nvPr/>
        </p:nvPicPr>
        <p:blipFill>
          <a:blip r:embed="rId1"/>
          <a:stretch/>
        </p:blipFill>
        <p:spPr>
          <a:xfrm>
            <a:off x="3924000" y="954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1" name="Picture 9" descr=""/>
          <p:cNvPicPr/>
          <p:nvPr/>
        </p:nvPicPr>
        <p:blipFill>
          <a:blip r:embed="rId2"/>
          <a:stretch/>
        </p:blipFill>
        <p:spPr>
          <a:xfrm>
            <a:off x="6588360" y="1386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2" name="Picture 5" descr=""/>
          <p:cNvPicPr/>
          <p:nvPr/>
        </p:nvPicPr>
        <p:blipFill>
          <a:blip r:embed="rId3"/>
          <a:stretch/>
        </p:blipFill>
        <p:spPr>
          <a:xfrm>
            <a:off x="1395360" y="2061000"/>
            <a:ext cx="6641640" cy="139680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an idea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54" name="CustomShape 2"/>
          <p:cNvSpPr/>
          <p:nvPr/>
        </p:nvSpPr>
        <p:spPr>
          <a:xfrm>
            <a:off x="828000" y="910800"/>
            <a:ext cx="7992000" cy="65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Once we know what is              for a particular  policy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We could improve it by acting greedily w.r.t.           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This procedure is guaranteed to produce a better policy!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for all states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meaning that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55" name="Picture 3" descr=""/>
          <p:cNvPicPr/>
          <p:nvPr/>
        </p:nvPicPr>
        <p:blipFill>
          <a:blip r:embed="rId1"/>
          <a:stretch/>
        </p:blipFill>
        <p:spPr>
          <a:xfrm>
            <a:off x="3924000" y="954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6" name="Picture 9" descr=""/>
          <p:cNvPicPr/>
          <p:nvPr/>
        </p:nvPicPr>
        <p:blipFill>
          <a:blip r:embed="rId2"/>
          <a:stretch/>
        </p:blipFill>
        <p:spPr>
          <a:xfrm>
            <a:off x="6588360" y="138600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757" name="Picture 5" descr=""/>
          <p:cNvPicPr/>
          <p:nvPr/>
        </p:nvPicPr>
        <p:blipFill>
          <a:blip r:embed="rId3"/>
          <a:stretch/>
        </p:blipFill>
        <p:spPr>
          <a:xfrm>
            <a:off x="1395360" y="206100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58" name="Picture 6" descr=""/>
          <p:cNvPicPr/>
          <p:nvPr/>
        </p:nvPicPr>
        <p:blipFill>
          <a:blip r:embed="rId4"/>
          <a:stretch/>
        </p:blipFill>
        <p:spPr>
          <a:xfrm>
            <a:off x="2555640" y="4180320"/>
            <a:ext cx="2944440" cy="380520"/>
          </a:xfrm>
          <a:prstGeom prst="rect">
            <a:avLst/>
          </a:prstGeom>
          <a:ln>
            <a:noFill/>
          </a:ln>
        </p:spPr>
      </p:pic>
      <p:pic>
        <p:nvPicPr>
          <p:cNvPr id="759" name="Picture 10" descr=""/>
          <p:cNvPicPr/>
          <p:nvPr/>
        </p:nvPicPr>
        <p:blipFill>
          <a:blip r:embed="rId5"/>
          <a:stretch/>
        </p:blipFill>
        <p:spPr>
          <a:xfrm>
            <a:off x="2915640" y="4800960"/>
            <a:ext cx="2145960" cy="367920"/>
          </a:xfrm>
          <a:prstGeom prst="rect">
            <a:avLst/>
          </a:prstGeom>
          <a:ln>
            <a:noFill/>
          </a:ln>
        </p:spPr>
      </p:pic>
      <p:pic>
        <p:nvPicPr>
          <p:cNvPr id="760" name="Picture 11" descr=""/>
          <p:cNvPicPr/>
          <p:nvPr/>
        </p:nvPicPr>
        <p:blipFill>
          <a:blip r:embed="rId6"/>
          <a:stretch/>
        </p:blipFill>
        <p:spPr>
          <a:xfrm>
            <a:off x="4071600" y="5363280"/>
            <a:ext cx="990360" cy="34272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convergence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62" name="CustomShape 2"/>
          <p:cNvSpPr/>
          <p:nvPr/>
        </p:nvSpPr>
        <p:spPr>
          <a:xfrm>
            <a:off x="828000" y="910800"/>
            <a:ext cx="79920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a new policy after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the same as the old one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 it is optimal!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63" name="Picture 5" descr=""/>
          <p:cNvPicPr/>
          <p:nvPr/>
        </p:nvPicPr>
        <p:blipFill>
          <a:blip r:embed="rId1"/>
          <a:stretch/>
        </p:blipFill>
        <p:spPr>
          <a:xfrm>
            <a:off x="1395360" y="137232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64" name="Picture 2" descr=""/>
          <p:cNvPicPr/>
          <p:nvPr/>
        </p:nvPicPr>
        <p:blipFill>
          <a:blip r:embed="rId2"/>
          <a:stretch/>
        </p:blipFill>
        <p:spPr>
          <a:xfrm>
            <a:off x="3119040" y="3686400"/>
            <a:ext cx="990360" cy="304560"/>
          </a:xfrm>
          <a:prstGeom prst="rect">
            <a:avLst/>
          </a:prstGeom>
          <a:ln>
            <a:noFill/>
          </a:ln>
        </p:spPr>
      </p:pic>
      <p:pic>
        <p:nvPicPr>
          <p:cNvPr id="765" name="Picture 7" descr=""/>
          <p:cNvPicPr/>
          <p:nvPr/>
        </p:nvPicPr>
        <p:blipFill>
          <a:blip r:embed="rId3"/>
          <a:stretch/>
        </p:blipFill>
        <p:spPr>
          <a:xfrm>
            <a:off x="5292000" y="3803760"/>
            <a:ext cx="1269720" cy="228240"/>
          </a:xfrm>
          <a:prstGeom prst="rect">
            <a:avLst/>
          </a:prstGeom>
          <a:ln>
            <a:noFill/>
          </a:ln>
        </p:spPr>
      </p:pic>
      <p:pic>
        <p:nvPicPr>
          <p:cNvPr id="766" name="Picture 8" descr=""/>
          <p:cNvPicPr/>
          <p:nvPr/>
        </p:nvPicPr>
        <p:blipFill>
          <a:blip r:embed="rId4"/>
          <a:stretch/>
        </p:blipFill>
        <p:spPr>
          <a:xfrm>
            <a:off x="4434120" y="3803760"/>
            <a:ext cx="533160" cy="190080"/>
          </a:xfrm>
          <a:prstGeom prst="rect">
            <a:avLst/>
          </a:prstGeom>
          <a:ln>
            <a:noFill/>
          </a:ln>
        </p:spPr>
      </p:pic>
      <p:pic>
        <p:nvPicPr>
          <p:cNvPr id="767" name="Picture 12" descr=""/>
          <p:cNvPicPr/>
          <p:nvPr/>
        </p:nvPicPr>
        <p:blipFill>
          <a:blip r:embed="rId5"/>
          <a:stretch/>
        </p:blipFill>
        <p:spPr>
          <a:xfrm>
            <a:off x="1630440" y="5291280"/>
            <a:ext cx="6171840" cy="82512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1325160" y="5174280"/>
            <a:ext cx="6782040" cy="98064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TextShape 2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Policy improvement: convergence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828000" y="910800"/>
            <a:ext cx="79920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a new policy after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is the same as the old one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then it is optimal!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71" name="Picture 5" descr=""/>
          <p:cNvPicPr/>
          <p:nvPr/>
        </p:nvPicPr>
        <p:blipFill>
          <a:blip r:embed="rId1"/>
          <a:stretch/>
        </p:blipFill>
        <p:spPr>
          <a:xfrm>
            <a:off x="1395360" y="1372320"/>
            <a:ext cx="6641640" cy="1396800"/>
          </a:xfrm>
          <a:prstGeom prst="rect">
            <a:avLst/>
          </a:prstGeom>
          <a:ln>
            <a:noFill/>
          </a:ln>
        </p:spPr>
      </p:pic>
      <p:pic>
        <p:nvPicPr>
          <p:cNvPr id="772" name="Picture 2" descr=""/>
          <p:cNvPicPr/>
          <p:nvPr/>
        </p:nvPicPr>
        <p:blipFill>
          <a:blip r:embed="rId2"/>
          <a:stretch/>
        </p:blipFill>
        <p:spPr>
          <a:xfrm>
            <a:off x="3119040" y="3686400"/>
            <a:ext cx="990360" cy="304560"/>
          </a:xfrm>
          <a:prstGeom prst="rect">
            <a:avLst/>
          </a:prstGeom>
          <a:ln>
            <a:noFill/>
          </a:ln>
        </p:spPr>
      </p:pic>
      <p:pic>
        <p:nvPicPr>
          <p:cNvPr id="773" name="Picture 7" descr=""/>
          <p:cNvPicPr/>
          <p:nvPr/>
        </p:nvPicPr>
        <p:blipFill>
          <a:blip r:embed="rId3"/>
          <a:stretch/>
        </p:blipFill>
        <p:spPr>
          <a:xfrm>
            <a:off x="5292000" y="3803760"/>
            <a:ext cx="1269720" cy="228240"/>
          </a:xfrm>
          <a:prstGeom prst="rect">
            <a:avLst/>
          </a:prstGeom>
          <a:ln>
            <a:noFill/>
          </a:ln>
        </p:spPr>
      </p:pic>
      <p:pic>
        <p:nvPicPr>
          <p:cNvPr id="774" name="Picture 8" descr=""/>
          <p:cNvPicPr/>
          <p:nvPr/>
        </p:nvPicPr>
        <p:blipFill>
          <a:blip r:embed="rId4"/>
          <a:stretch/>
        </p:blipFill>
        <p:spPr>
          <a:xfrm>
            <a:off x="4434120" y="3803760"/>
            <a:ext cx="533160" cy="190080"/>
          </a:xfrm>
          <a:prstGeom prst="rect">
            <a:avLst/>
          </a:prstGeom>
          <a:ln>
            <a:noFill/>
          </a:ln>
        </p:spPr>
      </p:pic>
      <p:pic>
        <p:nvPicPr>
          <p:cNvPr id="775" name="Picture 12" descr=""/>
          <p:cNvPicPr/>
          <p:nvPr/>
        </p:nvPicPr>
        <p:blipFill>
          <a:blip r:embed="rId5"/>
          <a:stretch/>
        </p:blipFill>
        <p:spPr>
          <a:xfrm>
            <a:off x="1630440" y="5291280"/>
            <a:ext cx="6171840" cy="825120"/>
          </a:xfrm>
          <a:prstGeom prst="rect">
            <a:avLst/>
          </a:prstGeom>
          <a:ln>
            <a:noFill/>
          </a:ln>
        </p:spPr>
      </p:pic>
      <p:sp>
        <p:nvSpPr>
          <p:cNvPr id="776" name="CustomShape 4"/>
          <p:cNvSpPr/>
          <p:nvPr/>
        </p:nvSpPr>
        <p:spPr>
          <a:xfrm>
            <a:off x="2400480" y="4679280"/>
            <a:ext cx="460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equation 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29" strike="noStrike">
                <a:solidFill>
                  <a:srgbClr val="306c8d"/>
                </a:solidFill>
                <a:latin typeface="Myriad Pro"/>
              </a:rPr>
              <a:t>Determining an optimal policy from              ,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78" name="CustomShape 2"/>
          <p:cNvSpPr/>
          <p:nvPr/>
        </p:nvSpPr>
        <p:spPr>
          <a:xfrm>
            <a:off x="828000" y="910800"/>
            <a:ext cx="79920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 how to recover an optimal policy?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how to recover an optimal policy?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79" name="Picture 9" descr=""/>
          <p:cNvPicPr/>
          <p:nvPr/>
        </p:nvPicPr>
        <p:blipFill>
          <a:blip r:embed="rId1"/>
          <a:stretch/>
        </p:blipFill>
        <p:spPr>
          <a:xfrm>
            <a:off x="2862360" y="1785600"/>
            <a:ext cx="3708000" cy="558360"/>
          </a:xfrm>
          <a:prstGeom prst="rect">
            <a:avLst/>
          </a:prstGeom>
          <a:ln>
            <a:noFill/>
          </a:ln>
        </p:spPr>
      </p:pic>
      <p:pic>
        <p:nvPicPr>
          <p:cNvPr id="780" name="Picture 2" descr=""/>
          <p:cNvPicPr/>
          <p:nvPr/>
        </p:nvPicPr>
        <p:blipFill>
          <a:blip r:embed="rId2"/>
          <a:stretch/>
        </p:blipFill>
        <p:spPr>
          <a:xfrm>
            <a:off x="1187640" y="1052640"/>
            <a:ext cx="279000" cy="240840"/>
          </a:xfrm>
          <a:prstGeom prst="rect">
            <a:avLst/>
          </a:prstGeom>
          <a:ln>
            <a:noFill/>
          </a:ln>
        </p:spPr>
      </p:pic>
      <p:pic>
        <p:nvPicPr>
          <p:cNvPr id="781" name="Picture 3" descr=""/>
          <p:cNvPicPr/>
          <p:nvPr/>
        </p:nvPicPr>
        <p:blipFill>
          <a:blip r:embed="rId3"/>
          <a:stretch/>
        </p:blipFill>
        <p:spPr>
          <a:xfrm>
            <a:off x="1171080" y="2880000"/>
            <a:ext cx="304560" cy="215640"/>
          </a:xfrm>
          <a:prstGeom prst="rect">
            <a:avLst/>
          </a:prstGeom>
          <a:ln>
            <a:noFill/>
          </a:ln>
        </p:spPr>
      </p:pic>
      <p:pic>
        <p:nvPicPr>
          <p:cNvPr id="782" name="Picture 6" descr=""/>
          <p:cNvPicPr/>
          <p:nvPr/>
        </p:nvPicPr>
        <p:blipFill>
          <a:blip r:embed="rId4"/>
          <a:stretch/>
        </p:blipFill>
        <p:spPr>
          <a:xfrm>
            <a:off x="6533640" y="104040"/>
            <a:ext cx="990360" cy="418680"/>
          </a:xfrm>
          <a:prstGeom prst="rect">
            <a:avLst/>
          </a:prstGeom>
          <a:ln>
            <a:noFill/>
          </a:ln>
        </p:spPr>
      </p:pic>
      <p:pic>
        <p:nvPicPr>
          <p:cNvPr id="783" name="Picture 7" descr=""/>
          <p:cNvPicPr/>
          <p:nvPr/>
        </p:nvPicPr>
        <p:blipFill>
          <a:blip r:embed="rId5"/>
          <a:stretch/>
        </p:blipFill>
        <p:spPr>
          <a:xfrm>
            <a:off x="7668360" y="100800"/>
            <a:ext cx="13586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4500000" y="4093920"/>
            <a:ext cx="1656000" cy="48672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5" name="Picture 3" descr=""/>
          <p:cNvPicPr/>
          <p:nvPr/>
        </p:nvPicPr>
        <p:blipFill>
          <a:blip r:embed="rId1"/>
          <a:stretch/>
        </p:blipFill>
        <p:spPr>
          <a:xfrm>
            <a:off x="1382760" y="3509280"/>
            <a:ext cx="6667200" cy="1396800"/>
          </a:xfrm>
          <a:prstGeom prst="rect">
            <a:avLst/>
          </a:prstGeom>
          <a:ln>
            <a:noFill/>
          </a:ln>
        </p:spPr>
      </p:pic>
      <p:sp>
        <p:nvSpPr>
          <p:cNvPr id="786" name="CustomShape 2"/>
          <p:cNvSpPr/>
          <p:nvPr/>
        </p:nvSpPr>
        <p:spPr>
          <a:xfrm>
            <a:off x="998640" y="5085360"/>
            <a:ext cx="7435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Unknown model dynamics → unable to recover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                            </a:t>
            </a:r>
            <a:r>
              <a:rPr b="0" lang="nl-NL" sz="2400" spc="-1" strike="noStrike">
                <a:solidFill>
                  <a:srgbClr val="306c8d"/>
                </a:solidFill>
                <a:latin typeface="Myriad Pro"/>
              </a:rPr>
              <a:t>an optimal policy from      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87" name="Picture 9" descr=""/>
          <p:cNvPicPr/>
          <p:nvPr/>
        </p:nvPicPr>
        <p:blipFill>
          <a:blip r:embed="rId2"/>
          <a:stretch/>
        </p:blipFill>
        <p:spPr>
          <a:xfrm>
            <a:off x="2862360" y="1785600"/>
            <a:ext cx="3708000" cy="558360"/>
          </a:xfrm>
          <a:prstGeom prst="rect">
            <a:avLst/>
          </a:prstGeom>
          <a:ln>
            <a:noFill/>
          </a:ln>
        </p:spPr>
      </p:pic>
      <p:sp>
        <p:nvSpPr>
          <p:cNvPr id="788" name="CustomShape 3"/>
          <p:cNvSpPr/>
          <p:nvPr/>
        </p:nvSpPr>
        <p:spPr>
          <a:xfrm>
            <a:off x="828000" y="910800"/>
            <a:ext cx="79920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 how to recover an optimal policy?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is known – how to recover an optimal policy?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789" name="Picture 8" descr=""/>
          <p:cNvPicPr/>
          <p:nvPr/>
        </p:nvPicPr>
        <p:blipFill>
          <a:blip r:embed="rId3"/>
          <a:stretch/>
        </p:blipFill>
        <p:spPr>
          <a:xfrm>
            <a:off x="1187640" y="1052640"/>
            <a:ext cx="279000" cy="240840"/>
          </a:xfrm>
          <a:prstGeom prst="rect">
            <a:avLst/>
          </a:prstGeom>
          <a:ln>
            <a:noFill/>
          </a:ln>
        </p:spPr>
      </p:pic>
      <p:pic>
        <p:nvPicPr>
          <p:cNvPr id="790" name="Picture 10" descr=""/>
          <p:cNvPicPr/>
          <p:nvPr/>
        </p:nvPicPr>
        <p:blipFill>
          <a:blip r:embed="rId4"/>
          <a:stretch/>
        </p:blipFill>
        <p:spPr>
          <a:xfrm>
            <a:off x="1171080" y="2880000"/>
            <a:ext cx="304560" cy="215640"/>
          </a:xfrm>
          <a:prstGeom prst="rect">
            <a:avLst/>
          </a:prstGeom>
          <a:ln>
            <a:noFill/>
          </a:ln>
        </p:spPr>
      </p:pic>
      <p:pic>
        <p:nvPicPr>
          <p:cNvPr id="791" name="Picture 2" descr=""/>
          <p:cNvPicPr/>
          <p:nvPr/>
        </p:nvPicPr>
        <p:blipFill>
          <a:blip r:embed="rId5"/>
          <a:stretch/>
        </p:blipFill>
        <p:spPr>
          <a:xfrm>
            <a:off x="5851440" y="5616000"/>
            <a:ext cx="304560" cy="215640"/>
          </a:xfrm>
          <a:prstGeom prst="rect">
            <a:avLst/>
          </a:prstGeom>
          <a:ln>
            <a:noFill/>
          </a:ln>
        </p:spPr>
      </p:pic>
      <p:sp>
        <p:nvSpPr>
          <p:cNvPr id="792" name="TextShape 4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29" strike="noStrike">
                <a:solidFill>
                  <a:srgbClr val="306c8d"/>
                </a:solidFill>
                <a:latin typeface="Myriad Pro"/>
              </a:rPr>
              <a:t>Determining an optimal policy from              ,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pic>
        <p:nvPicPr>
          <p:cNvPr id="793" name="Picture 15" descr=""/>
          <p:cNvPicPr/>
          <p:nvPr/>
        </p:nvPicPr>
        <p:blipFill>
          <a:blip r:embed="rId6"/>
          <a:stretch/>
        </p:blipFill>
        <p:spPr>
          <a:xfrm>
            <a:off x="6533640" y="104040"/>
            <a:ext cx="990360" cy="418680"/>
          </a:xfrm>
          <a:prstGeom prst="rect">
            <a:avLst/>
          </a:prstGeom>
          <a:ln>
            <a:noFill/>
          </a:ln>
        </p:spPr>
      </p:pic>
      <p:pic>
        <p:nvPicPr>
          <p:cNvPr id="794" name="Picture 16" descr=""/>
          <p:cNvPicPr/>
          <p:nvPr/>
        </p:nvPicPr>
        <p:blipFill>
          <a:blip r:embed="rId7"/>
          <a:stretch/>
        </p:blipFill>
        <p:spPr>
          <a:xfrm>
            <a:off x="7668360" y="100800"/>
            <a:ext cx="1358640" cy="4186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Precise evaluation is not needed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6" name="Table 1"/>
          <p:cNvGraphicFramePr/>
          <p:nvPr/>
        </p:nvGraphicFramePr>
        <p:xfrm>
          <a:off x="89964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7" name="Table 2"/>
          <p:cNvGraphicFramePr/>
          <p:nvPr/>
        </p:nvGraphicFramePr>
        <p:xfrm>
          <a:off x="489996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98" name="CustomShape 3"/>
          <p:cNvSpPr/>
          <p:nvPr/>
        </p:nvSpPr>
        <p:spPr>
          <a:xfrm flipV="1">
            <a:off x="5332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4"/>
          <p:cNvSpPr/>
          <p:nvPr/>
        </p:nvSpPr>
        <p:spPr>
          <a:xfrm>
            <a:off x="515196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5"/>
          <p:cNvSpPr/>
          <p:nvPr/>
        </p:nvSpPr>
        <p:spPr>
          <a:xfrm flipV="1">
            <a:off x="6276600" y="14317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6"/>
          <p:cNvSpPr/>
          <p:nvPr/>
        </p:nvSpPr>
        <p:spPr>
          <a:xfrm>
            <a:off x="6096600" y="16124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7"/>
          <p:cNvSpPr/>
          <p:nvPr/>
        </p:nvSpPr>
        <p:spPr>
          <a:xfrm flipV="1">
            <a:off x="6276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8"/>
          <p:cNvSpPr/>
          <p:nvPr/>
        </p:nvSpPr>
        <p:spPr>
          <a:xfrm>
            <a:off x="6096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9"/>
          <p:cNvSpPr/>
          <p:nvPr/>
        </p:nvSpPr>
        <p:spPr>
          <a:xfrm flipV="1">
            <a:off x="721260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10"/>
          <p:cNvSpPr/>
          <p:nvPr/>
        </p:nvSpPr>
        <p:spPr>
          <a:xfrm>
            <a:off x="703260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11"/>
          <p:cNvSpPr/>
          <p:nvPr/>
        </p:nvSpPr>
        <p:spPr>
          <a:xfrm flipV="1">
            <a:off x="72126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12"/>
          <p:cNvSpPr/>
          <p:nvPr/>
        </p:nvSpPr>
        <p:spPr>
          <a:xfrm>
            <a:off x="70326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13"/>
          <p:cNvSpPr/>
          <p:nvPr/>
        </p:nvSpPr>
        <p:spPr>
          <a:xfrm flipV="1">
            <a:off x="62640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14"/>
          <p:cNvSpPr/>
          <p:nvPr/>
        </p:nvSpPr>
        <p:spPr>
          <a:xfrm>
            <a:off x="60840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15"/>
          <p:cNvSpPr/>
          <p:nvPr/>
        </p:nvSpPr>
        <p:spPr>
          <a:xfrm flipV="1">
            <a:off x="533232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6"/>
          <p:cNvSpPr/>
          <p:nvPr/>
        </p:nvSpPr>
        <p:spPr>
          <a:xfrm>
            <a:off x="515196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7"/>
          <p:cNvSpPr/>
          <p:nvPr/>
        </p:nvSpPr>
        <p:spPr>
          <a:xfrm flipV="1">
            <a:off x="7212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8"/>
          <p:cNvSpPr/>
          <p:nvPr/>
        </p:nvSpPr>
        <p:spPr>
          <a:xfrm>
            <a:off x="7032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9"/>
          <p:cNvSpPr/>
          <p:nvPr/>
        </p:nvSpPr>
        <p:spPr>
          <a:xfrm flipV="1">
            <a:off x="8104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20"/>
          <p:cNvSpPr/>
          <p:nvPr/>
        </p:nvSpPr>
        <p:spPr>
          <a:xfrm>
            <a:off x="792432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21"/>
          <p:cNvSpPr/>
          <p:nvPr/>
        </p:nvSpPr>
        <p:spPr>
          <a:xfrm flipV="1">
            <a:off x="810432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22"/>
          <p:cNvSpPr/>
          <p:nvPr/>
        </p:nvSpPr>
        <p:spPr>
          <a:xfrm>
            <a:off x="792432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23"/>
          <p:cNvSpPr/>
          <p:nvPr/>
        </p:nvSpPr>
        <p:spPr>
          <a:xfrm>
            <a:off x="1520640" y="159120"/>
            <a:ext cx="245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function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19" name="CustomShape 24"/>
          <p:cNvSpPr/>
          <p:nvPr/>
        </p:nvSpPr>
        <p:spPr>
          <a:xfrm>
            <a:off x="5548320" y="159120"/>
            <a:ext cx="237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Greedy policy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20" name="CustomShape 25"/>
          <p:cNvSpPr/>
          <p:nvPr/>
        </p:nvSpPr>
        <p:spPr>
          <a:xfrm>
            <a:off x="378720" y="119664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0 iter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Table 1"/>
          <p:cNvGraphicFramePr/>
          <p:nvPr/>
        </p:nvGraphicFramePr>
        <p:xfrm>
          <a:off x="89964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0.000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Table 2"/>
          <p:cNvGraphicFramePr/>
          <p:nvPr/>
        </p:nvGraphicFramePr>
        <p:xfrm>
          <a:off x="4899960" y="708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3" name="Table 3"/>
          <p:cNvGraphicFramePr/>
          <p:nvPr/>
        </p:nvGraphicFramePr>
        <p:xfrm>
          <a:off x="899640" y="2652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-7.598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-4.986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-3.127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-7.816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-5.834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-2.963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0.543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-6.115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-4.186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0.332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4" name="Table 4"/>
          <p:cNvGraphicFramePr/>
          <p:nvPr/>
        </p:nvGraphicFramePr>
        <p:xfrm>
          <a:off x="4914000" y="265248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5" name="Table 5"/>
          <p:cNvGraphicFramePr/>
          <p:nvPr/>
        </p:nvGraphicFramePr>
        <p:xfrm>
          <a:off x="899640" y="459684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887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-13.827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-13.289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-11.318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887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-14.768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-14.193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-10.722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-5.346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8a040"/>
                    </a:solidFill>
                  </a:tcPr>
                </a:tc>
              </a:tr>
              <a:tr h="887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-16.111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-13.454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nl-NL" sz="1800" spc="-1" strike="noStrike">
                          <a:solidFill>
                            <a:srgbClr val="f2f2f2"/>
                          </a:solidFill>
                          <a:latin typeface="Myriad Pro"/>
                        </a:rPr>
                        <a:t>-6.059</a:t>
                      </a:r>
                      <a:endParaRPr b="0" lang="nl-NL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c39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6" name="Table 6"/>
          <p:cNvGraphicFramePr/>
          <p:nvPr/>
        </p:nvGraphicFramePr>
        <p:xfrm>
          <a:off x="4932360" y="4596840"/>
          <a:ext cx="3671640" cy="1784160"/>
        </p:xfrm>
        <a:graphic>
          <a:graphicData uri="http://schemas.openxmlformats.org/drawingml/2006/table">
            <a:tbl>
              <a:tblPr/>
              <a:tblGrid>
                <a:gridCol w="917640"/>
                <a:gridCol w="917640"/>
                <a:gridCol w="917640"/>
                <a:gridCol w="918720"/>
              </a:tblGrid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e569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2997e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8a040"/>
                    </a:solidFill>
                  </a:tcPr>
                </a:tc>
              </a:tr>
              <a:tr h="5947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604a7b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06c8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c39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27" name="CustomShape 7"/>
          <p:cNvSpPr/>
          <p:nvPr/>
        </p:nvSpPr>
        <p:spPr>
          <a:xfrm flipV="1">
            <a:off x="5332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8"/>
          <p:cNvSpPr/>
          <p:nvPr/>
        </p:nvSpPr>
        <p:spPr>
          <a:xfrm>
            <a:off x="515196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9"/>
          <p:cNvSpPr/>
          <p:nvPr/>
        </p:nvSpPr>
        <p:spPr>
          <a:xfrm flipV="1">
            <a:off x="6276600" y="14317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0"/>
          <p:cNvSpPr/>
          <p:nvPr/>
        </p:nvSpPr>
        <p:spPr>
          <a:xfrm>
            <a:off x="6096600" y="16124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1"/>
          <p:cNvSpPr/>
          <p:nvPr/>
        </p:nvSpPr>
        <p:spPr>
          <a:xfrm flipV="1">
            <a:off x="6276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2"/>
          <p:cNvSpPr/>
          <p:nvPr/>
        </p:nvSpPr>
        <p:spPr>
          <a:xfrm>
            <a:off x="6096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3"/>
          <p:cNvSpPr/>
          <p:nvPr/>
        </p:nvSpPr>
        <p:spPr>
          <a:xfrm flipV="1">
            <a:off x="721260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4"/>
          <p:cNvSpPr/>
          <p:nvPr/>
        </p:nvSpPr>
        <p:spPr>
          <a:xfrm>
            <a:off x="703260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5"/>
          <p:cNvSpPr/>
          <p:nvPr/>
        </p:nvSpPr>
        <p:spPr>
          <a:xfrm flipV="1">
            <a:off x="72126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6"/>
          <p:cNvSpPr/>
          <p:nvPr/>
        </p:nvSpPr>
        <p:spPr>
          <a:xfrm>
            <a:off x="70326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7"/>
          <p:cNvSpPr/>
          <p:nvPr/>
        </p:nvSpPr>
        <p:spPr>
          <a:xfrm flipV="1">
            <a:off x="626400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18"/>
          <p:cNvSpPr/>
          <p:nvPr/>
        </p:nvSpPr>
        <p:spPr>
          <a:xfrm>
            <a:off x="608400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19"/>
          <p:cNvSpPr/>
          <p:nvPr/>
        </p:nvSpPr>
        <p:spPr>
          <a:xfrm flipV="1">
            <a:off x="533232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0"/>
          <p:cNvSpPr/>
          <p:nvPr/>
        </p:nvSpPr>
        <p:spPr>
          <a:xfrm>
            <a:off x="515196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1"/>
          <p:cNvSpPr/>
          <p:nvPr/>
        </p:nvSpPr>
        <p:spPr>
          <a:xfrm>
            <a:off x="518832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2"/>
          <p:cNvSpPr/>
          <p:nvPr/>
        </p:nvSpPr>
        <p:spPr>
          <a:xfrm flipV="1">
            <a:off x="7212600" y="20246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3"/>
          <p:cNvSpPr/>
          <p:nvPr/>
        </p:nvSpPr>
        <p:spPr>
          <a:xfrm>
            <a:off x="7032600" y="22053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4"/>
          <p:cNvSpPr/>
          <p:nvPr/>
        </p:nvSpPr>
        <p:spPr>
          <a:xfrm flipV="1">
            <a:off x="8104320" y="141984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5"/>
          <p:cNvSpPr/>
          <p:nvPr/>
        </p:nvSpPr>
        <p:spPr>
          <a:xfrm>
            <a:off x="7924320" y="160056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26"/>
          <p:cNvSpPr/>
          <p:nvPr/>
        </p:nvSpPr>
        <p:spPr>
          <a:xfrm flipV="1">
            <a:off x="8104320" y="835920"/>
            <a:ext cx="36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27"/>
          <p:cNvSpPr/>
          <p:nvPr/>
        </p:nvSpPr>
        <p:spPr>
          <a:xfrm>
            <a:off x="7924320" y="101664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28"/>
          <p:cNvSpPr/>
          <p:nvPr/>
        </p:nvSpPr>
        <p:spPr>
          <a:xfrm>
            <a:off x="613260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29"/>
          <p:cNvSpPr/>
          <p:nvPr/>
        </p:nvSpPr>
        <p:spPr>
          <a:xfrm>
            <a:off x="7050600" y="416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30"/>
          <p:cNvSpPr/>
          <p:nvPr/>
        </p:nvSpPr>
        <p:spPr>
          <a:xfrm>
            <a:off x="705060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31"/>
          <p:cNvSpPr/>
          <p:nvPr/>
        </p:nvSpPr>
        <p:spPr>
          <a:xfrm>
            <a:off x="612000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32"/>
          <p:cNvSpPr/>
          <p:nvPr/>
        </p:nvSpPr>
        <p:spPr>
          <a:xfrm>
            <a:off x="5188320" y="3516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33"/>
          <p:cNvSpPr/>
          <p:nvPr/>
        </p:nvSpPr>
        <p:spPr>
          <a:xfrm>
            <a:off x="6120000" y="294048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34"/>
          <p:cNvSpPr/>
          <p:nvPr/>
        </p:nvSpPr>
        <p:spPr>
          <a:xfrm>
            <a:off x="8140320" y="339696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35"/>
          <p:cNvSpPr/>
          <p:nvPr/>
        </p:nvSpPr>
        <p:spPr>
          <a:xfrm>
            <a:off x="8140320" y="279252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36"/>
          <p:cNvSpPr/>
          <p:nvPr/>
        </p:nvSpPr>
        <p:spPr>
          <a:xfrm>
            <a:off x="7212600" y="279252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7"/>
          <p:cNvSpPr/>
          <p:nvPr/>
        </p:nvSpPr>
        <p:spPr>
          <a:xfrm>
            <a:off x="52542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38"/>
          <p:cNvSpPr/>
          <p:nvPr/>
        </p:nvSpPr>
        <p:spPr>
          <a:xfrm>
            <a:off x="61326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39"/>
          <p:cNvSpPr/>
          <p:nvPr/>
        </p:nvSpPr>
        <p:spPr>
          <a:xfrm>
            <a:off x="7050600" y="6108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40"/>
          <p:cNvSpPr/>
          <p:nvPr/>
        </p:nvSpPr>
        <p:spPr>
          <a:xfrm>
            <a:off x="705060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41"/>
          <p:cNvSpPr/>
          <p:nvPr/>
        </p:nvSpPr>
        <p:spPr>
          <a:xfrm>
            <a:off x="612000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42"/>
          <p:cNvSpPr/>
          <p:nvPr/>
        </p:nvSpPr>
        <p:spPr>
          <a:xfrm>
            <a:off x="5260320" y="5460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43"/>
          <p:cNvSpPr/>
          <p:nvPr/>
        </p:nvSpPr>
        <p:spPr>
          <a:xfrm>
            <a:off x="6120000" y="4884840"/>
            <a:ext cx="32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44"/>
          <p:cNvSpPr/>
          <p:nvPr/>
        </p:nvSpPr>
        <p:spPr>
          <a:xfrm>
            <a:off x="8140320" y="534096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5"/>
          <p:cNvSpPr/>
          <p:nvPr/>
        </p:nvSpPr>
        <p:spPr>
          <a:xfrm>
            <a:off x="8140320" y="473688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46"/>
          <p:cNvSpPr/>
          <p:nvPr/>
        </p:nvSpPr>
        <p:spPr>
          <a:xfrm>
            <a:off x="7212600" y="4736880"/>
            <a:ext cx="360" cy="2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bg1">
                <a:lumMod val="8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7"/>
          <p:cNvSpPr/>
          <p:nvPr/>
        </p:nvSpPr>
        <p:spPr>
          <a:xfrm>
            <a:off x="1520640" y="159120"/>
            <a:ext cx="2458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Value function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8" name="CustomShape 48"/>
          <p:cNvSpPr/>
          <p:nvPr/>
        </p:nvSpPr>
        <p:spPr>
          <a:xfrm>
            <a:off x="378720" y="119664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0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9" name="CustomShape 49"/>
          <p:cNvSpPr/>
          <p:nvPr/>
        </p:nvSpPr>
        <p:spPr>
          <a:xfrm>
            <a:off x="378720" y="3137400"/>
            <a:ext cx="5536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5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0" name="CustomShape 50"/>
          <p:cNvSpPr/>
          <p:nvPr/>
        </p:nvSpPr>
        <p:spPr>
          <a:xfrm>
            <a:off x="378720" y="4892760"/>
            <a:ext cx="553680" cy="12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vert="vert27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9999 iter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1" name="CustomShape 51"/>
          <p:cNvSpPr/>
          <p:nvPr/>
        </p:nvSpPr>
        <p:spPr>
          <a:xfrm>
            <a:off x="5548320" y="159120"/>
            <a:ext cx="237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Greedy policy </a:t>
            </a: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Roadmap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828000" y="910800"/>
            <a:ext cx="7992000" cy="49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Now we know what is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 (based on Bellman </a:t>
            </a:r>
            <a:r>
              <a:rPr b="1" lang="nl-NL" sz="2400" spc="-1" strike="noStrike">
                <a:solidFill>
                  <a:srgbClr val="337296"/>
                </a:solidFill>
                <a:latin typeface="Myriad Pro"/>
              </a:rPr>
              <a:t>expectation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eq)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 (based on Bellman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optimality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 finishing touches: 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how to combine them to obtain an optimal policy?</a:t>
            </a:r>
            <a:endParaRPr b="0" lang="nl-NL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 marL="457200" indent="-38052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data center non-stop cooling system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828000" y="910800"/>
            <a:ext cx="7704000" cy="30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temperature measurements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different fans speed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 for exceeding temperature thresholds  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+1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for each second system is cool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427680" y="3929400"/>
            <a:ext cx="626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Infinite return for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non optimal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behavior!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 flipH="1">
            <a:off x="3059280" y="4391280"/>
            <a:ext cx="8636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5"/>
          <p:cNvSpPr/>
          <p:nvPr/>
        </p:nvSpPr>
        <p:spPr>
          <a:xfrm>
            <a:off x="4428000" y="4391280"/>
            <a:ext cx="8636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" name="Picture 2" descr=""/>
          <p:cNvPicPr/>
          <p:nvPr/>
        </p:nvPicPr>
        <p:blipFill>
          <a:blip r:embed="rId1"/>
          <a:stretch/>
        </p:blipFill>
        <p:spPr>
          <a:xfrm>
            <a:off x="828000" y="4672800"/>
            <a:ext cx="7797600" cy="99036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TextShape 1"/>
          <p:cNvSpPr txBox="1"/>
          <p:nvPr/>
        </p:nvSpPr>
        <p:spPr>
          <a:xfrm>
            <a:off x="864360" y="1917000"/>
            <a:ext cx="77040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Generalized policy iteration: </a:t>
            </a:r>
            <a:br/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 Policy and value iteration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76" name="CustomShape 2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8" name="CustomShape 4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5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828000" y="910800"/>
            <a:ext cx="820800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Generalized 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given policy 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by acting greedily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 w.r.t. to it’s value function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3" name="CustomShape 4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4" name="CustomShape 5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6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The idea of policy and value iterations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887" name="CustomShape 2"/>
          <p:cNvSpPr/>
          <p:nvPr/>
        </p:nvSpPr>
        <p:spPr>
          <a:xfrm>
            <a:off x="828000" y="910800"/>
            <a:ext cx="8208000" cy="47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Generalized 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given policy 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by acting greedily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       w.r.t. to it’s value function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Policy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policy until convergence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(with some tolerance)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nl-NL" sz="2400" spc="-1" strike="noStrike">
                <a:solidFill>
                  <a:srgbClr val="42997e"/>
                </a:solidFill>
                <a:latin typeface="Myriad Pro"/>
              </a:rPr>
              <a:t>Value iteration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Evaluate policy only with single iteration </a:t>
            </a:r>
            <a:endParaRPr b="0" lang="nl-NL" sz="2400" spc="-1" strike="noStrike">
              <a:latin typeface="Arial"/>
            </a:endParaRPr>
          </a:p>
          <a:p>
            <a:pPr marL="457200" indent="-3416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Improve policy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8" name="CustomShape 3"/>
          <p:cNvSpPr/>
          <p:nvPr/>
        </p:nvSpPr>
        <p:spPr>
          <a:xfrm>
            <a:off x="5872320" y="934200"/>
            <a:ext cx="2758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evaluation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9" name="CustomShape 4"/>
          <p:cNvSpPr/>
          <p:nvPr/>
        </p:nvSpPr>
        <p:spPr>
          <a:xfrm>
            <a:off x="5652000" y="2646360"/>
            <a:ext cx="319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90" name="CustomShape 5"/>
          <p:cNvSpPr/>
          <p:nvPr/>
        </p:nvSpPr>
        <p:spPr>
          <a:xfrm flipH="1" rot="16200000">
            <a:off x="7251120" y="918000"/>
            <a:ext cx="360" cy="2126880"/>
          </a:xfrm>
          <a:prstGeom prst="curvedConnector3">
            <a:avLst>
              <a:gd name="adj1" fmla="val -85925000"/>
            </a:avLst>
          </a:prstGeom>
          <a:noFill/>
          <a:ln w="2844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6"/>
          <p:cNvSpPr/>
          <p:nvPr/>
        </p:nvSpPr>
        <p:spPr>
          <a:xfrm flipH="1" rot="16200000">
            <a:off x="7251120" y="1062000"/>
            <a:ext cx="360" cy="2126880"/>
          </a:xfrm>
          <a:prstGeom prst="curvedConnector3">
            <a:avLst>
              <a:gd name="adj1" fmla="val 82858333"/>
            </a:avLst>
          </a:prstGeom>
          <a:noFill/>
          <a:ln w="28440">
            <a:solidFill>
              <a:srgbClr val="42997e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828000" y="907200"/>
            <a:ext cx="8280000" cy="63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            and           arbitrarily for all</a:t>
            </a:r>
            <a:endParaRPr b="0" lang="nl-NL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Perform policy evaluation (without internal initialization)</a:t>
            </a:r>
            <a:endParaRPr b="0" lang="nl-NL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Myriad Pro"/>
              <a:buAutoNum type="arabicPeriod" startAt="3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Policy Improvement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               :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                                            , then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If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 ,       then stop and return and                 ;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else go to 2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893" name="CustomShape 2"/>
          <p:cNvSpPr/>
          <p:nvPr/>
        </p:nvSpPr>
        <p:spPr>
          <a:xfrm>
            <a:off x="3877920" y="3722040"/>
            <a:ext cx="4070880" cy="91512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3"/>
          <p:cNvSpPr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nl-NL" sz="3200" spc="-1" strike="noStrike">
                <a:solidFill>
                  <a:srgbClr val="337296"/>
                </a:solidFill>
                <a:latin typeface="Myriad Pro"/>
              </a:rPr>
              <a:t>Policy iteration: scheme</a:t>
            </a:r>
            <a:endParaRPr b="0" lang="nl-NL" sz="3200" spc="-1" strike="noStrike">
              <a:latin typeface="Arial"/>
            </a:endParaRPr>
          </a:p>
        </p:txBody>
      </p:sp>
      <p:pic>
        <p:nvPicPr>
          <p:cNvPr id="895" name="Picture 23" descr=""/>
          <p:cNvPicPr/>
          <p:nvPr/>
        </p:nvPicPr>
        <p:blipFill>
          <a:blip r:embed="rId1"/>
          <a:stretch/>
        </p:blipFill>
        <p:spPr>
          <a:xfrm>
            <a:off x="8138160" y="100116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896" name="Picture 24" descr=""/>
          <p:cNvPicPr/>
          <p:nvPr/>
        </p:nvPicPr>
        <p:blipFill>
          <a:blip r:embed="rId2"/>
          <a:stretch/>
        </p:blipFill>
        <p:spPr>
          <a:xfrm>
            <a:off x="4754880" y="1003680"/>
            <a:ext cx="622080" cy="367920"/>
          </a:xfrm>
          <a:prstGeom prst="rect">
            <a:avLst/>
          </a:prstGeom>
          <a:ln>
            <a:noFill/>
          </a:ln>
        </p:spPr>
      </p:pic>
      <p:pic>
        <p:nvPicPr>
          <p:cNvPr id="897" name="Picture 37" descr=""/>
          <p:cNvPicPr/>
          <p:nvPr/>
        </p:nvPicPr>
        <p:blipFill>
          <a:blip r:embed="rId3"/>
          <a:stretch/>
        </p:blipFill>
        <p:spPr>
          <a:xfrm>
            <a:off x="7122600" y="5258160"/>
            <a:ext cx="1015560" cy="228240"/>
          </a:xfrm>
          <a:prstGeom prst="rect">
            <a:avLst/>
          </a:prstGeom>
          <a:ln>
            <a:noFill/>
          </a:ln>
        </p:spPr>
      </p:pic>
      <p:pic>
        <p:nvPicPr>
          <p:cNvPr id="898" name="Picture 39" descr=""/>
          <p:cNvPicPr/>
          <p:nvPr/>
        </p:nvPicPr>
        <p:blipFill>
          <a:blip r:embed="rId4"/>
          <a:stretch/>
        </p:blipFill>
        <p:spPr>
          <a:xfrm>
            <a:off x="7034760" y="2828520"/>
            <a:ext cx="914040" cy="367920"/>
          </a:xfrm>
          <a:prstGeom prst="rect">
            <a:avLst/>
          </a:prstGeom>
          <a:ln>
            <a:noFill/>
          </a:ln>
        </p:spPr>
      </p:pic>
      <p:pic>
        <p:nvPicPr>
          <p:cNvPr id="899" name="Picture 42" descr=""/>
          <p:cNvPicPr/>
          <p:nvPr/>
        </p:nvPicPr>
        <p:blipFill>
          <a:blip r:embed="rId5"/>
          <a:stretch/>
        </p:blipFill>
        <p:spPr>
          <a:xfrm>
            <a:off x="2286000" y="329184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00" name="Picture 43" descr=""/>
          <p:cNvPicPr/>
          <p:nvPr/>
        </p:nvPicPr>
        <p:blipFill>
          <a:blip r:embed="rId6"/>
          <a:stretch/>
        </p:blipFill>
        <p:spPr>
          <a:xfrm>
            <a:off x="1327320" y="3564000"/>
            <a:ext cx="3022200" cy="367920"/>
          </a:xfrm>
          <a:prstGeom prst="rect">
            <a:avLst/>
          </a:prstGeom>
          <a:ln>
            <a:noFill/>
          </a:ln>
        </p:spPr>
      </p:pic>
      <p:pic>
        <p:nvPicPr>
          <p:cNvPr id="901" name="Picture 53" descr=""/>
          <p:cNvPicPr/>
          <p:nvPr/>
        </p:nvPicPr>
        <p:blipFill>
          <a:blip r:embed="rId7"/>
          <a:stretch/>
        </p:blipFill>
        <p:spPr>
          <a:xfrm>
            <a:off x="4608000" y="4754880"/>
            <a:ext cx="3530160" cy="317160"/>
          </a:xfrm>
          <a:prstGeom prst="rect">
            <a:avLst/>
          </a:prstGeom>
          <a:ln>
            <a:noFill/>
          </a:ln>
        </p:spPr>
      </p:pic>
      <p:pic>
        <p:nvPicPr>
          <p:cNvPr id="902" name="Picture 54" descr=""/>
          <p:cNvPicPr/>
          <p:nvPr/>
        </p:nvPicPr>
        <p:blipFill>
          <a:blip r:embed="rId8"/>
          <a:stretch/>
        </p:blipFill>
        <p:spPr>
          <a:xfrm>
            <a:off x="1626480" y="4741560"/>
            <a:ext cx="2742840" cy="342720"/>
          </a:xfrm>
          <a:prstGeom prst="rect">
            <a:avLst/>
          </a:prstGeom>
          <a:ln>
            <a:noFill/>
          </a:ln>
        </p:spPr>
      </p:pic>
      <p:pic>
        <p:nvPicPr>
          <p:cNvPr id="903" name="Picture 55" descr=""/>
          <p:cNvPicPr/>
          <p:nvPr/>
        </p:nvPicPr>
        <p:blipFill>
          <a:blip r:embed="rId9"/>
          <a:stretch/>
        </p:blipFill>
        <p:spPr>
          <a:xfrm>
            <a:off x="1188720" y="5652000"/>
            <a:ext cx="2234880" cy="291600"/>
          </a:xfrm>
          <a:prstGeom prst="rect">
            <a:avLst/>
          </a:prstGeom>
          <a:ln>
            <a:noFill/>
          </a:ln>
        </p:spPr>
      </p:pic>
      <p:pic>
        <p:nvPicPr>
          <p:cNvPr id="904" name="Picture 56" descr=""/>
          <p:cNvPicPr/>
          <p:nvPr/>
        </p:nvPicPr>
        <p:blipFill>
          <a:blip r:embed="rId10"/>
          <a:stretch/>
        </p:blipFill>
        <p:spPr>
          <a:xfrm>
            <a:off x="1327320" y="3811680"/>
            <a:ext cx="6489360" cy="825120"/>
          </a:xfrm>
          <a:prstGeom prst="rect">
            <a:avLst/>
          </a:prstGeom>
          <a:ln>
            <a:noFill/>
          </a:ln>
        </p:spPr>
      </p:pic>
      <p:pic>
        <p:nvPicPr>
          <p:cNvPr id="905" name="Picture 61" descr=""/>
          <p:cNvPicPr/>
          <p:nvPr/>
        </p:nvPicPr>
        <p:blipFill>
          <a:blip r:embed="rId11"/>
          <a:stretch/>
        </p:blipFill>
        <p:spPr>
          <a:xfrm>
            <a:off x="932400" y="2834640"/>
            <a:ext cx="3365280" cy="291600"/>
          </a:xfrm>
          <a:prstGeom prst="rect">
            <a:avLst/>
          </a:prstGeom>
          <a:ln>
            <a:noFill/>
          </a:ln>
        </p:spPr>
      </p:pic>
      <p:pic>
        <p:nvPicPr>
          <p:cNvPr id="906" name="Picture 71" descr=""/>
          <p:cNvPicPr/>
          <p:nvPr/>
        </p:nvPicPr>
        <p:blipFill>
          <a:blip r:embed="rId12"/>
          <a:stretch/>
        </p:blipFill>
        <p:spPr>
          <a:xfrm>
            <a:off x="5174280" y="5258160"/>
            <a:ext cx="952200" cy="228240"/>
          </a:xfrm>
          <a:prstGeom prst="rect">
            <a:avLst/>
          </a:prstGeom>
          <a:ln>
            <a:noFill/>
          </a:ln>
        </p:spPr>
      </p:pic>
      <p:pic>
        <p:nvPicPr>
          <p:cNvPr id="907" name="Picture 1" descr=""/>
          <p:cNvPicPr/>
          <p:nvPr/>
        </p:nvPicPr>
        <p:blipFill>
          <a:blip r:embed="rId13"/>
          <a:stretch/>
        </p:blipFill>
        <p:spPr>
          <a:xfrm>
            <a:off x="3061080" y="957600"/>
            <a:ext cx="596520" cy="367920"/>
          </a:xfrm>
          <a:prstGeom prst="rect">
            <a:avLst/>
          </a:prstGeom>
          <a:ln>
            <a:noFill/>
          </a:ln>
        </p:spPr>
      </p:pic>
      <p:sp>
        <p:nvSpPr>
          <p:cNvPr id="908" name="CustomShape 4"/>
          <p:cNvSpPr/>
          <p:nvPr/>
        </p:nvSpPr>
        <p:spPr>
          <a:xfrm flipH="1" flipV="1">
            <a:off x="7451640" y="3196080"/>
            <a:ext cx="496440" cy="982440"/>
          </a:xfrm>
          <a:prstGeom prst="bentConnector4">
            <a:avLst>
              <a:gd name="adj1" fmla="val -46013"/>
              <a:gd name="adj2" fmla="val 73284"/>
            </a:avLst>
          </a:prstGeom>
          <a:noFill/>
          <a:ln w="25560">
            <a:solidFill>
              <a:srgbClr val="42997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nl-NL" sz="3200" spc="-1" strike="noStrike">
                <a:solidFill>
                  <a:srgbClr val="337296"/>
                </a:solidFill>
                <a:latin typeface="Myriad Pro"/>
              </a:rPr>
              <a:t>Value iteration</a:t>
            </a:r>
            <a:endParaRPr b="0" lang="nl-NL" sz="3200" spc="-1" strike="noStrike">
              <a:latin typeface="Arial"/>
            </a:endParaRPr>
          </a:p>
        </p:txBody>
      </p:sp>
      <p:sp>
        <p:nvSpPr>
          <p:cNvPr id="910" name="CustomShape 2"/>
          <p:cNvSpPr/>
          <p:nvPr/>
        </p:nvSpPr>
        <p:spPr>
          <a:xfrm>
            <a:off x="828000" y="907200"/>
            <a:ext cx="7704000" cy="53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Initialize array       arbitrarily (e.g.,                        for all              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Repeat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For each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until                  (a small positive number)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Output a deterministic policy,                  , such that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11" name="Picture 16" descr=""/>
          <p:cNvPicPr/>
          <p:nvPr/>
        </p:nvPicPr>
        <p:blipFill>
          <a:blip r:embed="rId1"/>
          <a:stretch/>
        </p:blipFill>
        <p:spPr>
          <a:xfrm>
            <a:off x="1696680" y="2372760"/>
            <a:ext cx="1002960" cy="279000"/>
          </a:xfrm>
          <a:prstGeom prst="rect">
            <a:avLst/>
          </a:prstGeom>
          <a:ln>
            <a:noFill/>
          </a:ln>
        </p:spPr>
      </p:pic>
      <p:pic>
        <p:nvPicPr>
          <p:cNvPr id="912" name="Picture 17" descr=""/>
          <p:cNvPicPr/>
          <p:nvPr/>
        </p:nvPicPr>
        <p:blipFill>
          <a:blip r:embed="rId2"/>
          <a:stretch/>
        </p:blipFill>
        <p:spPr>
          <a:xfrm>
            <a:off x="2009520" y="137160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13" name="Picture 34" descr=""/>
          <p:cNvPicPr/>
          <p:nvPr/>
        </p:nvPicPr>
        <p:blipFill>
          <a:blip r:embed="rId3"/>
          <a:stretch/>
        </p:blipFill>
        <p:spPr>
          <a:xfrm>
            <a:off x="1999440" y="5120640"/>
            <a:ext cx="926640" cy="279000"/>
          </a:xfrm>
          <a:prstGeom prst="rect">
            <a:avLst/>
          </a:prstGeom>
          <a:ln>
            <a:noFill/>
          </a:ln>
        </p:spPr>
      </p:pic>
      <p:sp>
        <p:nvSpPr>
          <p:cNvPr id="914" name="CustomShape 3"/>
          <p:cNvSpPr/>
          <p:nvPr/>
        </p:nvSpPr>
        <p:spPr>
          <a:xfrm>
            <a:off x="5568120" y="1921680"/>
            <a:ext cx="26492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Bellman 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optimality  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equation for  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915" name="CustomShape 4"/>
          <p:cNvSpPr/>
          <p:nvPr/>
        </p:nvSpPr>
        <p:spPr>
          <a:xfrm>
            <a:off x="1890000" y="3162600"/>
            <a:ext cx="5922000" cy="882360"/>
          </a:xfrm>
          <a:prstGeom prst="rect">
            <a:avLst/>
          </a:prstGeom>
          <a:solidFill>
            <a:srgbClr val="306c8d">
              <a:alpha val="3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6" name="Picture 37" descr=""/>
          <p:cNvPicPr/>
          <p:nvPr/>
        </p:nvPicPr>
        <p:blipFill>
          <a:blip r:embed="rId4"/>
          <a:stretch/>
        </p:blipFill>
        <p:spPr>
          <a:xfrm>
            <a:off x="7324560" y="2337120"/>
            <a:ext cx="596520" cy="367920"/>
          </a:xfrm>
          <a:prstGeom prst="rect">
            <a:avLst/>
          </a:prstGeom>
          <a:ln>
            <a:noFill/>
          </a:ln>
        </p:spPr>
      </p:pic>
      <p:pic>
        <p:nvPicPr>
          <p:cNvPr id="917" name="Picture 1" descr=""/>
          <p:cNvPicPr/>
          <p:nvPr/>
        </p:nvPicPr>
        <p:blipFill>
          <a:blip r:embed="rId5"/>
          <a:stretch/>
        </p:blipFill>
        <p:spPr>
          <a:xfrm>
            <a:off x="3381120" y="2647080"/>
            <a:ext cx="825120" cy="279000"/>
          </a:xfrm>
          <a:prstGeom prst="rect">
            <a:avLst/>
          </a:prstGeom>
          <a:ln>
            <a:noFill/>
          </a:ln>
        </p:spPr>
      </p:pic>
      <p:pic>
        <p:nvPicPr>
          <p:cNvPr id="918" name="Picture 19" descr=""/>
          <p:cNvPicPr/>
          <p:nvPr/>
        </p:nvPicPr>
        <p:blipFill>
          <a:blip r:embed="rId6"/>
          <a:stretch/>
        </p:blipFill>
        <p:spPr>
          <a:xfrm>
            <a:off x="5842440" y="5623920"/>
            <a:ext cx="1015560" cy="228240"/>
          </a:xfrm>
          <a:prstGeom prst="rect">
            <a:avLst/>
          </a:prstGeom>
          <a:ln>
            <a:noFill/>
          </a:ln>
        </p:spPr>
      </p:pic>
      <p:pic>
        <p:nvPicPr>
          <p:cNvPr id="919" name="Picture 2" descr=""/>
          <p:cNvPicPr/>
          <p:nvPr/>
        </p:nvPicPr>
        <p:blipFill>
          <a:blip r:embed="rId7"/>
          <a:stretch/>
        </p:blipFill>
        <p:spPr>
          <a:xfrm>
            <a:off x="3309840" y="1097280"/>
            <a:ext cx="164880" cy="164880"/>
          </a:xfrm>
          <a:prstGeom prst="rect">
            <a:avLst/>
          </a:prstGeom>
          <a:ln>
            <a:noFill/>
          </a:ln>
        </p:spPr>
      </p:pic>
      <p:sp>
        <p:nvSpPr>
          <p:cNvPr id="920" name="CustomShape 5"/>
          <p:cNvSpPr/>
          <p:nvPr/>
        </p:nvSpPr>
        <p:spPr>
          <a:xfrm flipH="1" flipV="1">
            <a:off x="6892200" y="2751840"/>
            <a:ext cx="919080" cy="850680"/>
          </a:xfrm>
          <a:prstGeom prst="bentConnector4">
            <a:avLst>
              <a:gd name="adj1" fmla="val -24864"/>
              <a:gd name="adj2" fmla="val 75926"/>
            </a:avLst>
          </a:prstGeom>
          <a:noFill/>
          <a:ln w="25560">
            <a:solidFill>
              <a:srgbClr val="42997e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1" name="Picture 4" descr=""/>
          <p:cNvPicPr/>
          <p:nvPr/>
        </p:nvPicPr>
        <p:blipFill>
          <a:blip r:embed="rId8"/>
          <a:stretch/>
        </p:blipFill>
        <p:spPr>
          <a:xfrm>
            <a:off x="5157720" y="956520"/>
            <a:ext cx="1269720" cy="367920"/>
          </a:xfrm>
          <a:prstGeom prst="rect">
            <a:avLst/>
          </a:prstGeom>
          <a:ln>
            <a:noFill/>
          </a:ln>
        </p:spPr>
      </p:pic>
      <p:pic>
        <p:nvPicPr>
          <p:cNvPr id="922" name="Picture 10" descr=""/>
          <p:cNvPicPr/>
          <p:nvPr/>
        </p:nvPicPr>
        <p:blipFill>
          <a:blip r:embed="rId9"/>
          <a:stretch/>
        </p:blipFill>
        <p:spPr>
          <a:xfrm>
            <a:off x="1851840" y="2926080"/>
            <a:ext cx="1714320" cy="367920"/>
          </a:xfrm>
          <a:prstGeom prst="rect">
            <a:avLst/>
          </a:prstGeom>
          <a:ln>
            <a:noFill/>
          </a:ln>
        </p:spPr>
      </p:pic>
      <p:pic>
        <p:nvPicPr>
          <p:cNvPr id="923" name="Picture 12" descr=""/>
          <p:cNvPicPr/>
          <p:nvPr/>
        </p:nvPicPr>
        <p:blipFill>
          <a:blip r:embed="rId10"/>
          <a:stretch/>
        </p:blipFill>
        <p:spPr>
          <a:xfrm>
            <a:off x="1923840" y="3204000"/>
            <a:ext cx="5816160" cy="825120"/>
          </a:xfrm>
          <a:prstGeom prst="rect">
            <a:avLst/>
          </a:prstGeom>
          <a:ln>
            <a:noFill/>
          </a:ln>
        </p:spPr>
      </p:pic>
      <p:pic>
        <p:nvPicPr>
          <p:cNvPr id="924" name="Picture 15" descr=""/>
          <p:cNvPicPr/>
          <p:nvPr/>
        </p:nvPicPr>
        <p:blipFill>
          <a:blip r:embed="rId11"/>
          <a:stretch/>
        </p:blipFill>
        <p:spPr>
          <a:xfrm>
            <a:off x="1868400" y="4111200"/>
            <a:ext cx="4457520" cy="367920"/>
          </a:xfrm>
          <a:prstGeom prst="rect">
            <a:avLst/>
          </a:prstGeom>
          <a:ln>
            <a:noFill/>
          </a:ln>
        </p:spPr>
      </p:pic>
      <p:pic>
        <p:nvPicPr>
          <p:cNvPr id="925" name="Picture 26" descr=""/>
          <p:cNvPicPr/>
          <p:nvPr/>
        </p:nvPicPr>
        <p:blipFill>
          <a:blip r:embed="rId12"/>
          <a:stretch/>
        </p:blipFill>
        <p:spPr>
          <a:xfrm>
            <a:off x="1633680" y="5941440"/>
            <a:ext cx="6413040" cy="82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7296"/>
                </a:solidFill>
                <a:latin typeface="Myriad Pro"/>
              </a:rPr>
              <a:t>Value iteration (VI) vs. Policy iteration (PI)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827640" y="910800"/>
            <a:ext cx="8208000" cy="38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VI is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 faster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 cycle –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VI requires </a:t>
            </a: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many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cycles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PI is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slower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per cycle –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PI requires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few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cycles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601"/>
              </a:spcAft>
            </a:pPr>
            <a:r>
              <a:rPr b="0" lang="nl-NL" sz="2400" spc="-1" strike="noStrike">
                <a:solidFill>
                  <a:srgbClr val="337296"/>
                </a:solidFill>
                <a:latin typeface="Myriad Pro"/>
              </a:rPr>
              <a:t>No silver bullet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→  experiment with # of steps spent in policy evaluation phase to find the best </a:t>
            </a:r>
            <a:r>
              <a:rPr b="0" lang="nl-NL" sz="2400" spc="-1" strike="noStrike" baseline="30000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algorithm for the task          at hand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28" name="Picture 7" descr=""/>
          <p:cNvPicPr/>
          <p:nvPr/>
        </p:nvPicPr>
        <p:blipFill>
          <a:blip r:embed="rId1"/>
          <a:stretch/>
        </p:blipFill>
        <p:spPr>
          <a:xfrm>
            <a:off x="4144320" y="910800"/>
            <a:ext cx="1574280" cy="418680"/>
          </a:xfrm>
          <a:prstGeom prst="rect">
            <a:avLst/>
          </a:prstGeom>
          <a:ln>
            <a:noFill/>
          </a:ln>
        </p:spPr>
      </p:pic>
      <p:pic>
        <p:nvPicPr>
          <p:cNvPr id="929" name="Picture 8" descr=""/>
          <p:cNvPicPr/>
          <p:nvPr/>
        </p:nvPicPr>
        <p:blipFill>
          <a:blip r:embed="rId2"/>
          <a:stretch/>
        </p:blipFill>
        <p:spPr>
          <a:xfrm>
            <a:off x="4284000" y="2246040"/>
            <a:ext cx="2603160" cy="4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сleaning robot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828000" y="910800"/>
            <a:ext cx="7704000" cy="51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dust sensors, air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cleaning / rest / conditioning on or 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for long tedious floor cleaning task done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 for turning air conditioning on-off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Episode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ends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each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day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E.g.: сleaning robot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828000" y="910800"/>
            <a:ext cx="7704000" cy="51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S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tates – dust sensors, air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A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ctions – cleaning / rest / conditioning on or 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100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 for long tedious floor cleaning task done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R = 1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 for turning air conditioning on-off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Episode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ends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each 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day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nl-NL" sz="24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What could go wrong with such a design?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nl-NL" sz="24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793800" y="4365000"/>
            <a:ext cx="45716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Reward(air) &lt; Reward(cleaning)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Time(air) &lt;&lt; Time(cleaning)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Positive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feedback</a:t>
            </a:r>
            <a:r>
              <a:rPr b="1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c00000"/>
                </a:solidFill>
                <a:latin typeface="Myriad Pro"/>
              </a:rPr>
              <a:t>loop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!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8380440" y="5099760"/>
            <a:ext cx="279720" cy="279720"/>
          </a:xfrm>
          <a:prstGeom prst="ellipse">
            <a:avLst/>
          </a:prstGeom>
          <a:solidFill>
            <a:srgbClr val="4299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5980680" y="4931640"/>
            <a:ext cx="1228680" cy="5857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560">
            <a:solidFill>
              <a:srgbClr val="42997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Rest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 flipH="1" rot="16200000">
            <a:off x="7472880" y="4053240"/>
            <a:ext cx="167760" cy="1924920"/>
          </a:xfrm>
          <a:prstGeom prst="curvedConnector3">
            <a:avLst>
              <a:gd name="adj1" fmla="val -134579"/>
            </a:avLst>
          </a:prstGeom>
          <a:noFill/>
          <a:ln w="25560">
            <a:solidFill>
              <a:srgbClr val="42997e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 rot="5400000">
            <a:off x="5591160" y="4095360"/>
            <a:ext cx="167760" cy="1840320"/>
          </a:xfrm>
          <a:prstGeom prst="curvedConnector3">
            <a:avLst>
              <a:gd name="adj1" fmla="val -141741"/>
            </a:avLst>
          </a:prstGeom>
          <a:noFill/>
          <a:ln w="25560">
            <a:solidFill>
              <a:srgbClr val="c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 flipH="1" rot="5400000">
            <a:off x="5591160" y="4513680"/>
            <a:ext cx="167760" cy="1840320"/>
          </a:xfrm>
          <a:prstGeom prst="curvedConnector3">
            <a:avLst>
              <a:gd name="adj1" fmla="val -141741"/>
            </a:avLst>
          </a:prstGeom>
          <a:noFill/>
          <a:ln w="25560">
            <a:solidFill>
              <a:srgbClr val="c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>
            <a:off x="5187960" y="4176000"/>
            <a:ext cx="10897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R=1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6" name="CustomShape 10"/>
          <p:cNvSpPr/>
          <p:nvPr/>
        </p:nvSpPr>
        <p:spPr>
          <a:xfrm>
            <a:off x="7012800" y="4176000"/>
            <a:ext cx="10897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nl-NL" sz="2400" spc="-1" strike="noStrike">
                <a:solidFill>
                  <a:srgbClr val="306c8d"/>
                </a:solidFill>
                <a:latin typeface="Myriad Pro"/>
              </a:rPr>
              <a:t>R=100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7" name="CustomShape 11"/>
          <p:cNvSpPr/>
          <p:nvPr/>
        </p:nvSpPr>
        <p:spPr>
          <a:xfrm>
            <a:off x="6625080" y="5433840"/>
            <a:ext cx="190692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Whole day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8" name="CustomShape 12"/>
          <p:cNvSpPr/>
          <p:nvPr/>
        </p:nvSpPr>
        <p:spPr>
          <a:xfrm>
            <a:off x="4646880" y="5709240"/>
            <a:ext cx="205488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One second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4644000" y="5099760"/>
            <a:ext cx="279720" cy="2797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0"/>
            <a:ext cx="9143640" cy="620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06c8d"/>
                </a:solidFill>
                <a:latin typeface="Myriad Pro"/>
              </a:rPr>
              <a:t>Reward discounting </a:t>
            </a:r>
            <a:endParaRPr b="0" lang="ru-RU" sz="3200" spc="-1" strike="noStrike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28000" y="910800"/>
            <a:ext cx="77040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Get rid of infinite sum by </a:t>
            </a: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discounting</a:t>
            </a: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400" spc="-1" strike="noStrike"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5868000" y="940680"/>
            <a:ext cx="1472760" cy="32976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828000" y="3357000"/>
            <a:ext cx="5039640" cy="25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The same cake compared to today’s one worth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599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times less tomorrow </a:t>
            </a:r>
            <a:endParaRPr b="0" lang="nl-NL" sz="2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    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times less the day after</a:t>
            </a:r>
            <a:endParaRPr b="0" lang="nl-NL" sz="2400" spc="-1" strike="noStrike">
              <a:latin typeface="Arial"/>
            </a:endParaRPr>
          </a:p>
          <a:p>
            <a:pPr marL="114480">
              <a:lnSpc>
                <a:spcPct val="100000"/>
              </a:lnSpc>
              <a:spcAft>
                <a:spcPts val="1001"/>
              </a:spcAft>
            </a:pP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nl-NL" sz="2400" spc="-1" strike="noStrike">
                <a:solidFill>
                  <a:srgbClr val="000000"/>
                </a:solidFill>
                <a:latin typeface="Myriad Pro"/>
              </a:rPr>
              <a:t>tomorrow  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2"/>
          <a:stretch/>
        </p:blipFill>
        <p:spPr>
          <a:xfrm>
            <a:off x="5692680" y="3503520"/>
            <a:ext cx="2801880" cy="157788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5567400" y="4999320"/>
            <a:ext cx="3366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  <a:spcAft>
                <a:spcPts val="1599"/>
              </a:spcAft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will eat it day by day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96" name="Picture 9" descr=""/>
          <p:cNvPicPr/>
          <p:nvPr/>
        </p:nvPicPr>
        <p:blipFill>
          <a:blip r:embed="rId3"/>
          <a:stretch/>
        </p:blipFill>
        <p:spPr>
          <a:xfrm>
            <a:off x="1331640" y="4524480"/>
            <a:ext cx="202680" cy="240840"/>
          </a:xfrm>
          <a:prstGeom prst="rect">
            <a:avLst/>
          </a:prstGeom>
          <a:ln>
            <a:noFill/>
          </a:ln>
        </p:spPr>
      </p:pic>
      <p:pic>
        <p:nvPicPr>
          <p:cNvPr id="97" name="Picture 10" descr=""/>
          <p:cNvPicPr/>
          <p:nvPr/>
        </p:nvPicPr>
        <p:blipFill>
          <a:blip r:embed="rId4"/>
          <a:stretch/>
        </p:blipFill>
        <p:spPr>
          <a:xfrm>
            <a:off x="1331640" y="4974120"/>
            <a:ext cx="329760" cy="393480"/>
          </a:xfrm>
          <a:prstGeom prst="rect">
            <a:avLst/>
          </a:prstGeom>
          <a:ln>
            <a:noFill/>
          </a:ln>
        </p:spPr>
      </p:pic>
      <p:pic>
        <p:nvPicPr>
          <p:cNvPr id="98" name="Picture 11" descr=""/>
          <p:cNvPicPr/>
          <p:nvPr/>
        </p:nvPicPr>
        <p:blipFill>
          <a:blip r:embed="rId5"/>
          <a:stretch/>
        </p:blipFill>
        <p:spPr>
          <a:xfrm>
            <a:off x="5611320" y="5265360"/>
            <a:ext cx="202680" cy="24084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653400" y="2882160"/>
            <a:ext cx="246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42997e"/>
                </a:solidFill>
                <a:latin typeface="Myriad Pro"/>
              </a:rPr>
              <a:t>discount factor</a:t>
            </a:r>
            <a:endParaRPr b="0" lang="nl-NL" sz="2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 flipV="1">
            <a:off x="1780920" y="2361600"/>
            <a:ext cx="953640" cy="540360"/>
          </a:xfrm>
          <a:custGeom>
            <a:avLst/>
            <a:gdLst/>
            <a:ahLst/>
            <a:rect l="l" t="t" r="r" b="b"/>
            <a:pathLst>
              <a:path w="954157" h="540688">
                <a:moveTo>
                  <a:pt x="0" y="0"/>
                </a:moveTo>
                <a:lnTo>
                  <a:pt x="0" y="166977"/>
                </a:lnTo>
                <a:lnTo>
                  <a:pt x="954157" y="166977"/>
                </a:lnTo>
                <a:lnTo>
                  <a:pt x="954157" y="540688"/>
                </a:lnTo>
                <a:lnTo>
                  <a:pt x="954157" y="540688"/>
                </a:lnTo>
              </a:path>
            </a:pathLst>
          </a:custGeom>
          <a:noFill/>
          <a:ln w="25560">
            <a:solidFill>
              <a:srgbClr val="4299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13" descr=""/>
          <p:cNvPicPr/>
          <p:nvPr/>
        </p:nvPicPr>
        <p:blipFill>
          <a:blip r:embed="rId6"/>
          <a:stretch/>
        </p:blipFill>
        <p:spPr>
          <a:xfrm>
            <a:off x="939600" y="1645200"/>
            <a:ext cx="7200720" cy="10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1778220</TotalTime>
  <Application>LibreOffice/5.4.3.2$Windows_X86_64 LibreOffice_project/92a7159f7e4af62137622921e809f8546db437e5</Application>
  <Words>2132</Words>
  <Paragraphs>595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2005-01-01T07:06:31Z</dcterms:created>
  <dc:creator>User</dc:creator>
  <dc:description/>
  <dc:language>en-US</dc:language>
  <cp:lastModifiedBy/>
  <cp:lastPrinted>2017-10-10T09:32:55Z</cp:lastPrinted>
  <dcterms:modified xsi:type="dcterms:W3CDTF">2021-06-02T06:39:05Z</dcterms:modified>
  <cp:revision>3829</cp:revision>
  <dc:subject/>
  <dc:title>Слайд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58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66</vt:i4>
  </property>
</Properties>
</file>